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sldIdLst>
    <p:sldId id="284" r:id="rId5"/>
    <p:sldId id="287" r:id="rId6"/>
    <p:sldId id="288" r:id="rId7"/>
    <p:sldId id="289" r:id="rId8"/>
    <p:sldId id="292" r:id="rId9"/>
    <p:sldId id="296" r:id="rId10"/>
    <p:sldId id="297" r:id="rId11"/>
    <p:sldId id="293" r:id="rId12"/>
    <p:sldId id="298" r:id="rId13"/>
    <p:sldId id="301" r:id="rId14"/>
    <p:sldId id="300" r:id="rId15"/>
    <p:sldId id="302" r:id="rId16"/>
    <p:sldId id="303" r:id="rId17"/>
    <p:sldId id="294" r:id="rId18"/>
    <p:sldId id="29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EBE8"/>
    <a:srgbClr val="E9C46A"/>
    <a:srgbClr val="97EFD3"/>
    <a:srgbClr val="F15574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BAE6AF-6705-4CD4-9A3C-1C75651DD044}" v="223" dt="2025-07-31T14:44:27.4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899" autoAdjust="0"/>
  </p:normalViewPr>
  <p:slideViewPr>
    <p:cSldViewPr snapToGrid="0" snapToObjects="1" showGuides="1">
      <p:cViewPr varScale="1">
        <p:scale>
          <a:sx n="96" d="100"/>
          <a:sy n="96" d="100"/>
        </p:scale>
        <p:origin x="86" y="82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7/31/2025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1979875"/>
            <a:ext cx="4873752" cy="1970333"/>
          </a:xfrm>
        </p:spPr>
        <p:txBody>
          <a:bodyPr/>
          <a:lstStyle/>
          <a:p>
            <a:r>
              <a:rPr lang="en-US" sz="4400" dirty="0">
                <a:latin typeface="Algerian" panose="04020705040A02060702" pitchFamily="82" charset="0"/>
              </a:rPr>
              <a:t>ENVIRONMENTAL MONITORING SYSTEM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Tw Cen MT" panose="020B0602020104020603" pitchFamily="34" charset="0"/>
              </a:rPr>
              <a:t>Presented by Srishty Sharma​</a:t>
            </a:r>
          </a:p>
          <a:p>
            <a:r>
              <a:rPr lang="en-US" dirty="0">
                <a:latin typeface="Tw Cen MT" panose="020B0602020104020603" pitchFamily="34" charset="0"/>
              </a:rPr>
              <a:t>(ECE-2</a:t>
            </a:r>
            <a:r>
              <a:rPr lang="en-US" baseline="30000" dirty="0">
                <a:latin typeface="Tw Cen MT" panose="020B0602020104020603" pitchFamily="34" charset="0"/>
              </a:rPr>
              <a:t>nd</a:t>
            </a:r>
            <a:r>
              <a:rPr lang="en-US" dirty="0">
                <a:latin typeface="Tw Cen MT" panose="020B0602020104020603" pitchFamily="34" charset="0"/>
              </a:rPr>
              <a:t> year)</a:t>
            </a:r>
          </a:p>
          <a:p>
            <a:endParaRPr lang="en-US" dirty="0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33BE54E2-C642-A7C1-0C5A-ED236063E61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3094" r="23094"/>
          <a:stretch>
            <a:fillRect/>
          </a:stretch>
        </p:blipFill>
        <p:spPr>
          <a:xfrm>
            <a:off x="7246779" y="812292"/>
            <a:ext cx="3834628" cy="492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7B9C-5245-7EB6-EC6B-B7C59D4BC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Algerian" panose="04020705040A02060702" pitchFamily="82" charset="0"/>
              </a:rPr>
              <a:t>OUTPUT:AFTER SIMULATION</a:t>
            </a:r>
            <a:endParaRPr lang="en-IN" sz="4800" dirty="0">
              <a:latin typeface="Algerian" panose="04020705040A02060702" pitchFamily="8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356025-05B2-71E8-A42A-337F31AE5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10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C1C9E1-EC31-FDB8-4FA5-7916CD7EB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Environmental Monitoring System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B3EC79-E096-2582-6314-382478148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A2A20C-B21A-CEEC-1154-A40314489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353" y="1680883"/>
            <a:ext cx="8592671" cy="453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34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B9352-66D4-CAC0-D4ED-CB843D174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Algerian" panose="04020705040A02060702" pitchFamily="82" charset="0"/>
              </a:rPr>
              <a:t>AFTER SIMULATION</a:t>
            </a:r>
            <a:endParaRPr lang="en-IN" sz="4800" dirty="0">
              <a:latin typeface="Algerian" panose="04020705040A02060702" pitchFamily="8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830E64-FF11-C7DF-7136-CA1D8F955B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When air &gt; 300</a:t>
            </a:r>
            <a:endParaRPr lang="en-IN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690B99E-D174-D4E7-3739-E414467B48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33450" y="2949294"/>
            <a:ext cx="4603750" cy="277551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188889-B3AC-0109-D9B6-45B6112E34A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When air &lt; 300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94D1B7-7991-FA11-58F8-AB0468D62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A4FB03-3564-56A0-DCDF-211F6C342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CBC1F9B-C3AC-362E-BF43-8BBF6885B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20XX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E9A5AA6C-65C8-1F44-6C44-59E27CA42CE6}"/>
              </a:ext>
            </a:extLst>
          </p:cNvPr>
          <p:cNvPicPr>
            <a:picLocks noGrp="1" noChangeAspect="1"/>
          </p:cNvPicPr>
          <p:nvPr>
            <p:ph sz="half" idx="20"/>
          </p:nvPr>
        </p:nvPicPr>
        <p:blipFill>
          <a:blip r:embed="rId3"/>
          <a:stretch>
            <a:fillRect/>
          </a:stretch>
        </p:blipFill>
        <p:spPr>
          <a:xfrm>
            <a:off x="6635370" y="2944813"/>
            <a:ext cx="4539422" cy="2784475"/>
          </a:xfrm>
        </p:spPr>
      </p:pic>
    </p:spTree>
    <p:extLst>
      <p:ext uri="{BB962C8B-B14F-4D97-AF65-F5344CB8AC3E}">
        <p14:creationId xmlns:p14="http://schemas.microsoft.com/office/powerpoint/2010/main" val="2362734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E7DC0-ACDC-78F2-5DC9-E95659B34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Algerian" panose="04020705040A02060702" pitchFamily="82" charset="0"/>
              </a:rPr>
              <a:t>Applications</a:t>
            </a:r>
            <a:endParaRPr lang="en-IN" sz="4800" dirty="0">
              <a:latin typeface="Algerian" panose="04020705040A02060702" pitchFamily="8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E6124-52D5-83FD-61D3-D23B5B525F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Tw Cen MT" panose="020B0602020104020603" pitchFamily="34" charset="0"/>
              </a:rPr>
              <a:t>Indoor air quality monitors</a:t>
            </a:r>
            <a:endParaRPr lang="en-IN" dirty="0">
              <a:latin typeface="Tw Cen MT" panose="020B0602020104020603" pitchFamily="34" charset="0"/>
            </a:endParaRPr>
          </a:p>
        </p:txBody>
      </p:sp>
      <p:pic>
        <p:nvPicPr>
          <p:cNvPr id="23" name="Picture Placeholder 22" descr="Monitor with solid fill">
            <a:extLst>
              <a:ext uri="{FF2B5EF4-FFF2-40B4-BE49-F238E27FC236}">
                <a16:creationId xmlns:a16="http://schemas.microsoft.com/office/drawing/2014/main" id="{91211AA8-B982-5B10-5E5D-97E92E8387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722" b="7722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2AC5B0-6852-2D62-F5AA-23A2896704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w Cen MT" panose="020B0602020104020603" pitchFamily="34" charset="0"/>
              </a:rPr>
              <a:t>Smart ventilation or AC systems</a:t>
            </a:r>
            <a:endParaRPr lang="en-IN" dirty="0">
              <a:latin typeface="Tw Cen MT" panose="020B06020201040206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BF0BB37-05FC-7D04-0E86-A9082283F1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1900" dirty="0">
                <a:latin typeface="Tw Cen MT" panose="020B0602020104020603" pitchFamily="34" charset="0"/>
              </a:rPr>
              <a:t>Basic health environment alert systems</a:t>
            </a:r>
            <a:endParaRPr lang="en-IN" sz="1900" dirty="0">
              <a:latin typeface="Tw Cen MT" panose="020B06020201040206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D304462-E605-32FA-5E84-9037191E50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latin typeface="Tw Cen MT" panose="020B0602020104020603" pitchFamily="34" charset="0"/>
              </a:rPr>
              <a:t>Educational STEM/IoT projects</a:t>
            </a:r>
            <a:endParaRPr lang="en-IN" dirty="0">
              <a:latin typeface="Tw Cen MT" panose="020B0602020104020603" pitchFamily="34" charset="0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909B35D-DD99-4F3E-92A3-068F599E7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A0323E6B-B71C-ECDA-F51C-D64CCD6C4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Environmental Monitoring System</a:t>
            </a:r>
            <a:endParaRPr lang="en-US" noProof="0" dirty="0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91FBB8D-7043-923D-DB53-303B123CB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  <p:pic>
        <p:nvPicPr>
          <p:cNvPr id="26" name="Picture Placeholder 25" descr="Brain in head with solid fill">
            <a:extLst>
              <a:ext uri="{FF2B5EF4-FFF2-40B4-BE49-F238E27FC236}">
                <a16:creationId xmlns:a16="http://schemas.microsoft.com/office/drawing/2014/main" id="{892C05E7-4419-6E24-A5E4-C0A722E7495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7722" b="7722"/>
          <a:stretch>
            <a:fillRect/>
          </a:stretch>
        </p:blipFill>
        <p:spPr>
          <a:xfrm>
            <a:off x="3461004" y="2193042"/>
            <a:ext cx="2487168" cy="2103120"/>
          </a:xfrm>
        </p:spPr>
      </p:pic>
      <p:pic>
        <p:nvPicPr>
          <p:cNvPr id="32" name="Picture Placeholder 31" descr="Warning with solid fill">
            <a:extLst>
              <a:ext uri="{FF2B5EF4-FFF2-40B4-BE49-F238E27FC236}">
                <a16:creationId xmlns:a16="http://schemas.microsoft.com/office/drawing/2014/main" id="{0A40652F-129C-E7D1-E1CD-0254CC556CB7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722" b="7722"/>
          <a:stretch>
            <a:fillRect/>
          </a:stretch>
        </p:blipFill>
        <p:spPr/>
      </p:pic>
      <p:pic>
        <p:nvPicPr>
          <p:cNvPr id="36" name="Picture Placeholder 35" descr="Group brainstorm with solid fill">
            <a:extLst>
              <a:ext uri="{FF2B5EF4-FFF2-40B4-BE49-F238E27FC236}">
                <a16:creationId xmlns:a16="http://schemas.microsoft.com/office/drawing/2014/main" id="{39A8C51E-94F8-DAE5-5020-1514B4ABFDAE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t="7727" b="77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57935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492C3-43AF-FFE8-DD36-BFCB6DC93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210208"/>
            <a:ext cx="9912096" cy="1316840"/>
          </a:xfrm>
        </p:spPr>
        <p:txBody>
          <a:bodyPr/>
          <a:lstStyle/>
          <a:p>
            <a:r>
              <a:rPr lang="en-US" sz="4800" dirty="0">
                <a:latin typeface="Algerian" panose="04020705040A02060702" pitchFamily="82" charset="0"/>
              </a:rPr>
              <a:t>Limitations &amp; future enhancements</a:t>
            </a:r>
            <a:endParaRPr lang="en-IN" sz="4800" dirty="0">
              <a:latin typeface="Algerian" panose="04020705040A02060702" pitchFamily="8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2CFCED-68A7-15CD-CC52-8B13C9382E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/>
              <a:t>Limitations</a:t>
            </a:r>
            <a:endParaRPr lang="en-IN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7CDDC9-A3D8-B4DE-8BF8-0183AC2C2C7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latin typeface="Tw Cen MT" panose="020B0602020104020603" pitchFamily="34" charset="0"/>
              </a:rPr>
              <a:t>Uses potentiometers instead od actual sensors.</a:t>
            </a:r>
          </a:p>
          <a:p>
            <a:pPr marL="342900" indent="-342900"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latin typeface="Tw Cen MT" panose="020B0602020104020603" pitchFamily="34" charset="0"/>
              </a:rPr>
              <a:t>No internet connectivity or mobile alerts.</a:t>
            </a:r>
          </a:p>
          <a:p>
            <a:pPr marL="342900" indent="-342900"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latin typeface="Tw Cen MT" panose="020B0602020104020603" pitchFamily="34" charset="0"/>
              </a:rPr>
              <a:t>Only local display (no data logging).</a:t>
            </a:r>
            <a:endParaRPr lang="en-IN" sz="1800" dirty="0">
              <a:latin typeface="Tw Cen MT" panose="020B06020201040206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23A10C-D40B-1E82-B4BA-E8E54143B5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45199" y="1970584"/>
            <a:ext cx="3246120" cy="3986784"/>
          </a:xfrm>
        </p:spPr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Future enhancements</a:t>
            </a:r>
            <a:endParaRPr lang="en-IN" b="1" dirty="0">
              <a:latin typeface="Tw Cen MT" panose="020B0602020104020603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363374-643B-33EF-8023-881A75B3989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08848" y="2944368"/>
            <a:ext cx="2743200" cy="2785100"/>
          </a:xfrm>
        </p:spPr>
        <p:txBody>
          <a:bodyPr/>
          <a:lstStyle/>
          <a:p>
            <a:pPr marL="285750" indent="-285750"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Tw Cen MT" panose="020B0602020104020603" pitchFamily="34" charset="0"/>
              </a:rPr>
              <a:t>Replace potentiometers with DTH11(Temp + Humidity) and MQ135(Air quality).</a:t>
            </a:r>
          </a:p>
          <a:p>
            <a:pPr marL="285750" indent="-285750"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Tw Cen MT" panose="020B0602020104020603" pitchFamily="34" charset="0"/>
              </a:rPr>
              <a:t>Add Wi-Fi module(ESP8266) for remote monitoring.</a:t>
            </a:r>
          </a:p>
          <a:p>
            <a:pPr marL="285750" indent="-285750"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Tw Cen MT" panose="020B0602020104020603" pitchFamily="34" charset="0"/>
              </a:rPr>
              <a:t>Include buzzer or mobile alert.</a:t>
            </a:r>
          </a:p>
          <a:p>
            <a:pPr marL="285750" indent="-285750"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Tw Cen MT" panose="020B0602020104020603" pitchFamily="34" charset="0"/>
              </a:rPr>
              <a:t>Solar-powered version for eco-friendliness.</a:t>
            </a:r>
            <a:endParaRPr lang="en-IN" dirty="0">
              <a:latin typeface="Tw Cen MT" panose="020B0602020104020603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1211A2-940E-59CB-F6E1-24837BE40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C00D8B0-C3C7-AB53-8388-6DB86137C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Environmental Monitoring System</a:t>
            </a:r>
            <a:endParaRPr lang="en-US" noProof="0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D528D84-4619-A1F0-AC7C-EF7C62328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3688103-7414-8F65-CC2B-69BAAF89C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807" y="2353235"/>
            <a:ext cx="3309769" cy="337623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9542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7AD6B-0EBB-7092-13C6-240F8A4A4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Algerian" panose="04020705040A02060702" pitchFamily="82" charset="0"/>
              </a:rPr>
              <a:t>conclusion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A7609-6E6A-B996-BC29-F9AA857D7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latin typeface="Tw Cen MT" panose="020B0602020104020603" pitchFamily="34" charset="0"/>
              </a:rPr>
              <a:t>This project proves how simple electronics and coding can create powerful real-world solutions. It lays the foundation for more advanced environmental systems, promoting awareness and sustainability through technology.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A450CD4-3018-DBCF-3A32-B72A7DCFA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3B2F668-1804-05F3-A7DD-5387AA69666E}"/>
              </a:ext>
            </a:extLst>
          </p:cNvPr>
          <p:cNvSpPr/>
          <p:nvPr/>
        </p:nvSpPr>
        <p:spPr>
          <a:xfrm>
            <a:off x="4070996" y="2986087"/>
            <a:ext cx="857196" cy="428625"/>
          </a:xfrm>
          <a:custGeom>
            <a:avLst/>
            <a:gdLst>
              <a:gd name="connsiteX0" fmla="*/ 642897 w 857196"/>
              <a:gd name="connsiteY0" fmla="*/ 428625 h 428625"/>
              <a:gd name="connsiteX1" fmla="*/ 0 w 857196"/>
              <a:gd name="connsiteY1" fmla="*/ 428625 h 428625"/>
              <a:gd name="connsiteX2" fmla="*/ 0 w 857196"/>
              <a:gd name="connsiteY2" fmla="*/ 0 h 428625"/>
              <a:gd name="connsiteX3" fmla="*/ 642897 w 857196"/>
              <a:gd name="connsiteY3" fmla="*/ 0 h 428625"/>
              <a:gd name="connsiteX4" fmla="*/ 857196 w 857196"/>
              <a:gd name="connsiteY4" fmla="*/ 214313 h 428625"/>
              <a:gd name="connsiteX5" fmla="*/ 857196 w 857196"/>
              <a:gd name="connsiteY5" fmla="*/ 214313 h 428625"/>
              <a:gd name="connsiteX6" fmla="*/ 642897 w 857196"/>
              <a:gd name="connsiteY6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7196" h="428625">
                <a:moveTo>
                  <a:pt x="642897" y="428625"/>
                </a:moveTo>
                <a:lnTo>
                  <a:pt x="0" y="428625"/>
                </a:lnTo>
                <a:lnTo>
                  <a:pt x="0" y="0"/>
                </a:lnTo>
                <a:lnTo>
                  <a:pt x="642897" y="0"/>
                </a:lnTo>
                <a:cubicBezTo>
                  <a:pt x="761255" y="0"/>
                  <a:pt x="857196" y="95948"/>
                  <a:pt x="857196" y="214313"/>
                </a:cubicBezTo>
                <a:lnTo>
                  <a:pt x="857196" y="214313"/>
                </a:lnTo>
                <a:cubicBezTo>
                  <a:pt x="857196" y="332677"/>
                  <a:pt x="761255" y="428625"/>
                  <a:pt x="642897" y="428625"/>
                </a:cubicBezTo>
                <a:close/>
              </a:path>
            </a:pathLst>
          </a:custGeom>
          <a:solidFill>
            <a:srgbClr val="505050"/>
          </a:solidFill>
          <a:ln w="4524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3B5D262-AB7D-57FD-460A-81018814B494}"/>
              </a:ext>
            </a:extLst>
          </p:cNvPr>
          <p:cNvSpPr/>
          <p:nvPr/>
        </p:nvSpPr>
        <p:spPr>
          <a:xfrm>
            <a:off x="1932413" y="2986087"/>
            <a:ext cx="1081374" cy="428625"/>
          </a:xfrm>
          <a:custGeom>
            <a:avLst/>
            <a:gdLst>
              <a:gd name="connsiteX0" fmla="*/ 1081374 w 1081374"/>
              <a:gd name="connsiteY0" fmla="*/ 428625 h 428625"/>
              <a:gd name="connsiteX1" fmla="*/ 214299 w 1081374"/>
              <a:gd name="connsiteY1" fmla="*/ 428625 h 428625"/>
              <a:gd name="connsiteX2" fmla="*/ 0 w 1081374"/>
              <a:gd name="connsiteY2" fmla="*/ 214313 h 428625"/>
              <a:gd name="connsiteX3" fmla="*/ 0 w 1081374"/>
              <a:gd name="connsiteY3" fmla="*/ 214313 h 428625"/>
              <a:gd name="connsiteX4" fmla="*/ 214299 w 1081374"/>
              <a:gd name="connsiteY4" fmla="*/ 0 h 428625"/>
              <a:gd name="connsiteX5" fmla="*/ 1081374 w 1081374"/>
              <a:gd name="connsiteY5" fmla="*/ 0 h 428625"/>
              <a:gd name="connsiteX6" fmla="*/ 1081374 w 1081374"/>
              <a:gd name="connsiteY6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1374" h="428625">
                <a:moveTo>
                  <a:pt x="1081374" y="428625"/>
                </a:moveTo>
                <a:lnTo>
                  <a:pt x="214299" y="428625"/>
                </a:lnTo>
                <a:cubicBezTo>
                  <a:pt x="95942" y="428625"/>
                  <a:pt x="0" y="332677"/>
                  <a:pt x="0" y="214313"/>
                </a:cubicBezTo>
                <a:lnTo>
                  <a:pt x="0" y="214313"/>
                </a:lnTo>
                <a:cubicBezTo>
                  <a:pt x="0" y="95948"/>
                  <a:pt x="95942" y="0"/>
                  <a:pt x="214299" y="0"/>
                </a:cubicBezTo>
                <a:lnTo>
                  <a:pt x="1081374" y="0"/>
                </a:lnTo>
                <a:lnTo>
                  <a:pt x="1081374" y="428625"/>
                </a:lnTo>
                <a:close/>
              </a:path>
            </a:pathLst>
          </a:custGeom>
          <a:solidFill>
            <a:srgbClr val="505050"/>
          </a:solidFill>
          <a:ln w="4524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grpSp>
        <p:nvGrpSpPr>
          <p:cNvPr id="17" name="Picture Placeholder 10" descr="A robot with a raised arm">
            <a:extLst>
              <a:ext uri="{FF2B5EF4-FFF2-40B4-BE49-F238E27FC236}">
                <a16:creationId xmlns:a16="http://schemas.microsoft.com/office/drawing/2014/main" id="{F6FAE4C8-4E7F-230C-D430-952ABB9573FA}"/>
              </a:ext>
            </a:extLst>
          </p:cNvPr>
          <p:cNvGrpSpPr/>
          <p:nvPr/>
        </p:nvGrpSpPr>
        <p:grpSpPr>
          <a:xfrm>
            <a:off x="2156591" y="2557462"/>
            <a:ext cx="4052948" cy="2557819"/>
            <a:chOff x="2156591" y="2557462"/>
            <a:chExt cx="4052948" cy="255781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D5664F5-7752-755E-E232-926CB4C3BB6B}"/>
                </a:ext>
              </a:extLst>
            </p:cNvPr>
            <p:cNvSpPr/>
            <p:nvPr/>
          </p:nvSpPr>
          <p:spPr>
            <a:xfrm>
              <a:off x="2156598" y="2914650"/>
              <a:ext cx="2571588" cy="1685925"/>
            </a:xfrm>
            <a:custGeom>
              <a:avLst/>
              <a:gdLst>
                <a:gd name="connsiteX0" fmla="*/ 2244076 w 2571588"/>
                <a:gd name="connsiteY0" fmla="*/ 71438 h 1685925"/>
                <a:gd name="connsiteX1" fmla="*/ 1271508 w 2571588"/>
                <a:gd name="connsiteY1" fmla="*/ 0 h 1685925"/>
                <a:gd name="connsiteX2" fmla="*/ 327513 w 2571588"/>
                <a:gd name="connsiteY2" fmla="*/ 71438 h 1685925"/>
                <a:gd name="connsiteX3" fmla="*/ 0 w 2571588"/>
                <a:gd name="connsiteY3" fmla="*/ 928688 h 1685925"/>
                <a:gd name="connsiteX4" fmla="*/ 0 w 2571588"/>
                <a:gd name="connsiteY4" fmla="*/ 1514475 h 1685925"/>
                <a:gd name="connsiteX5" fmla="*/ 1271508 w 2571588"/>
                <a:gd name="connsiteY5" fmla="*/ 1685925 h 1685925"/>
                <a:gd name="connsiteX6" fmla="*/ 2571589 w 2571588"/>
                <a:gd name="connsiteY6" fmla="*/ 1514475 h 1685925"/>
                <a:gd name="connsiteX7" fmla="*/ 2571589 w 2571588"/>
                <a:gd name="connsiteY7" fmla="*/ 928688 h 1685925"/>
                <a:gd name="connsiteX8" fmla="*/ 2244076 w 2571588"/>
                <a:gd name="connsiteY8" fmla="*/ 71438 h 168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1588" h="1685925">
                  <a:moveTo>
                    <a:pt x="2244076" y="71438"/>
                  </a:moveTo>
                  <a:cubicBezTo>
                    <a:pt x="2244076" y="71438"/>
                    <a:pt x="2114418" y="0"/>
                    <a:pt x="1271508" y="0"/>
                  </a:cubicBezTo>
                  <a:cubicBezTo>
                    <a:pt x="428598" y="0"/>
                    <a:pt x="327513" y="71438"/>
                    <a:pt x="327513" y="71438"/>
                  </a:cubicBezTo>
                  <a:cubicBezTo>
                    <a:pt x="123879" y="298937"/>
                    <a:pt x="0" y="599325"/>
                    <a:pt x="0" y="928688"/>
                  </a:cubicBezTo>
                  <a:lnTo>
                    <a:pt x="0" y="1514475"/>
                  </a:lnTo>
                  <a:cubicBezTo>
                    <a:pt x="0" y="1514475"/>
                    <a:pt x="100006" y="1685925"/>
                    <a:pt x="1271508" y="1685925"/>
                  </a:cubicBezTo>
                  <a:cubicBezTo>
                    <a:pt x="2443010" y="1685925"/>
                    <a:pt x="2571589" y="1514475"/>
                    <a:pt x="2571589" y="1514475"/>
                  </a:cubicBezTo>
                  <a:lnTo>
                    <a:pt x="2571589" y="928688"/>
                  </a:lnTo>
                  <a:cubicBezTo>
                    <a:pt x="2571582" y="599325"/>
                    <a:pt x="2447703" y="298937"/>
                    <a:pt x="2244076" y="71438"/>
                  </a:cubicBezTo>
                  <a:close/>
                </a:path>
              </a:pathLst>
            </a:custGeom>
            <a:solidFill>
              <a:srgbClr val="D2D2D2"/>
            </a:solidFill>
            <a:ln w="45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19" name="Picture Placeholder 10" descr="A robot with a raised arm">
              <a:extLst>
                <a:ext uri="{FF2B5EF4-FFF2-40B4-BE49-F238E27FC236}">
                  <a16:creationId xmlns:a16="http://schemas.microsoft.com/office/drawing/2014/main" id="{AD4A8992-B0CD-B6F1-C7FC-2E7DE07A4B8A}"/>
                </a:ext>
              </a:extLst>
            </p:cNvPr>
            <p:cNvGrpSpPr/>
            <p:nvPr/>
          </p:nvGrpSpPr>
          <p:grpSpPr>
            <a:xfrm>
              <a:off x="2528043" y="2963941"/>
              <a:ext cx="2904603" cy="1493043"/>
              <a:chOff x="2528043" y="2963941"/>
              <a:chExt cx="2904603" cy="1493043"/>
            </a:xfrm>
            <a:solidFill>
              <a:srgbClr val="E6E6E6"/>
            </a:solidFill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19D5412-F7C0-1056-5AF4-47D50EFE992B}"/>
                  </a:ext>
                </a:extLst>
              </p:cNvPr>
              <p:cNvSpPr/>
              <p:nvPr/>
            </p:nvSpPr>
            <p:spPr>
              <a:xfrm>
                <a:off x="2528043" y="2963941"/>
                <a:ext cx="871482" cy="1493043"/>
              </a:xfrm>
              <a:custGeom>
                <a:avLst/>
                <a:gdLst>
                  <a:gd name="connsiteX0" fmla="*/ 842910 w 871482"/>
                  <a:gd name="connsiteY0" fmla="*/ 635794 h 1493043"/>
                  <a:gd name="connsiteX1" fmla="*/ 757190 w 871482"/>
                  <a:gd name="connsiteY1" fmla="*/ 635794 h 1493043"/>
                  <a:gd name="connsiteX2" fmla="*/ 757190 w 871482"/>
                  <a:gd name="connsiteY2" fmla="*/ 0 h 1493043"/>
                  <a:gd name="connsiteX3" fmla="*/ 728617 w 871482"/>
                  <a:gd name="connsiteY3" fmla="*/ 0 h 1493043"/>
                  <a:gd name="connsiteX4" fmla="*/ 728617 w 871482"/>
                  <a:gd name="connsiteY4" fmla="*/ 635794 h 1493043"/>
                  <a:gd name="connsiteX5" fmla="*/ 0 w 871482"/>
                  <a:gd name="connsiteY5" fmla="*/ 635794 h 1493043"/>
                  <a:gd name="connsiteX6" fmla="*/ 0 w 871482"/>
                  <a:gd name="connsiteY6" fmla="*/ 821531 h 1493043"/>
                  <a:gd name="connsiteX7" fmla="*/ 842910 w 871482"/>
                  <a:gd name="connsiteY7" fmla="*/ 821531 h 1493043"/>
                  <a:gd name="connsiteX8" fmla="*/ 842910 w 871482"/>
                  <a:gd name="connsiteY8" fmla="*/ 878681 h 1493043"/>
                  <a:gd name="connsiteX9" fmla="*/ 426648 w 871482"/>
                  <a:gd name="connsiteY9" fmla="*/ 878681 h 1493043"/>
                  <a:gd name="connsiteX10" fmla="*/ 426648 w 871482"/>
                  <a:gd name="connsiteY10" fmla="*/ 1064419 h 1493043"/>
                  <a:gd name="connsiteX11" fmla="*/ 842910 w 871482"/>
                  <a:gd name="connsiteY11" fmla="*/ 1064419 h 1493043"/>
                  <a:gd name="connsiteX12" fmla="*/ 842910 w 871482"/>
                  <a:gd name="connsiteY12" fmla="*/ 1121569 h 1493043"/>
                  <a:gd name="connsiteX13" fmla="*/ 0 w 871482"/>
                  <a:gd name="connsiteY13" fmla="*/ 1121569 h 1493043"/>
                  <a:gd name="connsiteX14" fmla="*/ 0 w 871482"/>
                  <a:gd name="connsiteY14" fmla="*/ 1307307 h 1493043"/>
                  <a:gd name="connsiteX15" fmla="*/ 842910 w 871482"/>
                  <a:gd name="connsiteY15" fmla="*/ 1307307 h 1493043"/>
                  <a:gd name="connsiteX16" fmla="*/ 842910 w 871482"/>
                  <a:gd name="connsiteY16" fmla="*/ 1493044 h 1493043"/>
                  <a:gd name="connsiteX17" fmla="*/ 871483 w 871482"/>
                  <a:gd name="connsiteY17" fmla="*/ 1493044 h 1493043"/>
                  <a:gd name="connsiteX18" fmla="*/ 871483 w 871482"/>
                  <a:gd name="connsiteY18" fmla="*/ 0 h 1493043"/>
                  <a:gd name="connsiteX19" fmla="*/ 842910 w 871482"/>
                  <a:gd name="connsiteY19" fmla="*/ 0 h 1493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71482" h="1493043">
                    <a:moveTo>
                      <a:pt x="842910" y="635794"/>
                    </a:moveTo>
                    <a:lnTo>
                      <a:pt x="757190" y="635794"/>
                    </a:lnTo>
                    <a:lnTo>
                      <a:pt x="757190" y="0"/>
                    </a:lnTo>
                    <a:lnTo>
                      <a:pt x="728617" y="0"/>
                    </a:lnTo>
                    <a:lnTo>
                      <a:pt x="728617" y="635794"/>
                    </a:lnTo>
                    <a:lnTo>
                      <a:pt x="0" y="635794"/>
                    </a:lnTo>
                    <a:lnTo>
                      <a:pt x="0" y="821531"/>
                    </a:lnTo>
                    <a:lnTo>
                      <a:pt x="842910" y="821531"/>
                    </a:lnTo>
                    <a:lnTo>
                      <a:pt x="842910" y="878681"/>
                    </a:lnTo>
                    <a:lnTo>
                      <a:pt x="426648" y="878681"/>
                    </a:lnTo>
                    <a:lnTo>
                      <a:pt x="426648" y="1064419"/>
                    </a:lnTo>
                    <a:lnTo>
                      <a:pt x="842910" y="1064419"/>
                    </a:lnTo>
                    <a:lnTo>
                      <a:pt x="842910" y="1121569"/>
                    </a:lnTo>
                    <a:lnTo>
                      <a:pt x="0" y="1121569"/>
                    </a:lnTo>
                    <a:lnTo>
                      <a:pt x="0" y="1307307"/>
                    </a:lnTo>
                    <a:lnTo>
                      <a:pt x="842910" y="1307307"/>
                    </a:lnTo>
                    <a:lnTo>
                      <a:pt x="842910" y="1493044"/>
                    </a:lnTo>
                    <a:lnTo>
                      <a:pt x="871483" y="1493044"/>
                    </a:lnTo>
                    <a:lnTo>
                      <a:pt x="871483" y="0"/>
                    </a:lnTo>
                    <a:lnTo>
                      <a:pt x="842910" y="0"/>
                    </a:lnTo>
                    <a:close/>
                  </a:path>
                </a:pathLst>
              </a:custGeom>
              <a:solidFill>
                <a:srgbClr val="E6E6E6"/>
              </a:solidFill>
              <a:ln w="4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4937ABD9-27BE-048C-2018-739F3344AE61}"/>
                  </a:ext>
                </a:extLst>
              </p:cNvPr>
              <p:cNvSpPr/>
              <p:nvPr/>
            </p:nvSpPr>
            <p:spPr>
              <a:xfrm>
                <a:off x="3513818" y="2971085"/>
                <a:ext cx="857196" cy="1485900"/>
              </a:xfrm>
              <a:custGeom>
                <a:avLst/>
                <a:gdLst>
                  <a:gd name="connsiteX0" fmla="*/ 850053 w 857196"/>
                  <a:gd name="connsiteY0" fmla="*/ 0 h 1485900"/>
                  <a:gd name="connsiteX1" fmla="*/ 835766 w 857196"/>
                  <a:gd name="connsiteY1" fmla="*/ 0 h 1485900"/>
                  <a:gd name="connsiteX2" fmla="*/ 828623 w 857196"/>
                  <a:gd name="connsiteY2" fmla="*/ 7144 h 1485900"/>
                  <a:gd name="connsiteX3" fmla="*/ 828623 w 857196"/>
                  <a:gd name="connsiteY3" fmla="*/ 628650 h 1485900"/>
                  <a:gd name="connsiteX4" fmla="*/ 357165 w 857196"/>
                  <a:gd name="connsiteY4" fmla="*/ 628650 h 1485900"/>
                  <a:gd name="connsiteX5" fmla="*/ 357165 w 857196"/>
                  <a:gd name="connsiteY5" fmla="*/ 814388 h 1485900"/>
                  <a:gd name="connsiteX6" fmla="*/ 828623 w 857196"/>
                  <a:gd name="connsiteY6" fmla="*/ 814388 h 1485900"/>
                  <a:gd name="connsiteX7" fmla="*/ 828623 w 857196"/>
                  <a:gd name="connsiteY7" fmla="*/ 871538 h 1485900"/>
                  <a:gd name="connsiteX8" fmla="*/ 0 w 857196"/>
                  <a:gd name="connsiteY8" fmla="*/ 871538 h 1485900"/>
                  <a:gd name="connsiteX9" fmla="*/ 0 w 857196"/>
                  <a:gd name="connsiteY9" fmla="*/ 1057275 h 1485900"/>
                  <a:gd name="connsiteX10" fmla="*/ 828623 w 857196"/>
                  <a:gd name="connsiteY10" fmla="*/ 1057275 h 1485900"/>
                  <a:gd name="connsiteX11" fmla="*/ 828623 w 857196"/>
                  <a:gd name="connsiteY11" fmla="*/ 1114425 h 1485900"/>
                  <a:gd name="connsiteX12" fmla="*/ 0 w 857196"/>
                  <a:gd name="connsiteY12" fmla="*/ 1114425 h 1485900"/>
                  <a:gd name="connsiteX13" fmla="*/ 0 w 857196"/>
                  <a:gd name="connsiteY13" fmla="*/ 1300163 h 1485900"/>
                  <a:gd name="connsiteX14" fmla="*/ 828623 w 857196"/>
                  <a:gd name="connsiteY14" fmla="*/ 1300163 h 1485900"/>
                  <a:gd name="connsiteX15" fmla="*/ 828623 w 857196"/>
                  <a:gd name="connsiteY15" fmla="*/ 1485900 h 1485900"/>
                  <a:gd name="connsiteX16" fmla="*/ 857196 w 857196"/>
                  <a:gd name="connsiteY16" fmla="*/ 1485900 h 1485900"/>
                  <a:gd name="connsiteX17" fmla="*/ 857196 w 857196"/>
                  <a:gd name="connsiteY17" fmla="*/ 7144 h 1485900"/>
                  <a:gd name="connsiteX18" fmla="*/ 850053 w 857196"/>
                  <a:gd name="connsiteY18" fmla="*/ 0 h 148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57196" h="1485900">
                    <a:moveTo>
                      <a:pt x="850053" y="0"/>
                    </a:moveTo>
                    <a:lnTo>
                      <a:pt x="835766" y="0"/>
                    </a:lnTo>
                    <a:cubicBezTo>
                      <a:pt x="831823" y="0"/>
                      <a:pt x="828623" y="3200"/>
                      <a:pt x="828623" y="7144"/>
                    </a:cubicBezTo>
                    <a:lnTo>
                      <a:pt x="828623" y="628650"/>
                    </a:lnTo>
                    <a:lnTo>
                      <a:pt x="357165" y="628650"/>
                    </a:lnTo>
                    <a:lnTo>
                      <a:pt x="357165" y="814388"/>
                    </a:lnTo>
                    <a:lnTo>
                      <a:pt x="828623" y="814388"/>
                    </a:lnTo>
                    <a:lnTo>
                      <a:pt x="828623" y="871538"/>
                    </a:lnTo>
                    <a:lnTo>
                      <a:pt x="0" y="871538"/>
                    </a:lnTo>
                    <a:lnTo>
                      <a:pt x="0" y="1057275"/>
                    </a:lnTo>
                    <a:lnTo>
                      <a:pt x="828623" y="1057275"/>
                    </a:lnTo>
                    <a:lnTo>
                      <a:pt x="828623" y="1114425"/>
                    </a:lnTo>
                    <a:lnTo>
                      <a:pt x="0" y="1114425"/>
                    </a:lnTo>
                    <a:lnTo>
                      <a:pt x="0" y="1300163"/>
                    </a:lnTo>
                    <a:lnTo>
                      <a:pt x="828623" y="1300163"/>
                    </a:lnTo>
                    <a:lnTo>
                      <a:pt x="828623" y="1485900"/>
                    </a:lnTo>
                    <a:lnTo>
                      <a:pt x="857196" y="1485900"/>
                    </a:lnTo>
                    <a:lnTo>
                      <a:pt x="857196" y="7144"/>
                    </a:lnTo>
                    <a:cubicBezTo>
                      <a:pt x="857196" y="3200"/>
                      <a:pt x="853996" y="0"/>
                      <a:pt x="850053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 w="4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CB5F0430-2842-AF9C-E3C1-A375CEC53E7A}"/>
                  </a:ext>
                </a:extLst>
              </p:cNvPr>
              <p:cNvSpPr/>
              <p:nvPr/>
            </p:nvSpPr>
            <p:spPr>
              <a:xfrm>
                <a:off x="3513818" y="3599735"/>
                <a:ext cx="228585" cy="185737"/>
              </a:xfrm>
              <a:custGeom>
                <a:avLst/>
                <a:gdLst>
                  <a:gd name="connsiteX0" fmla="*/ 0 w 228585"/>
                  <a:gd name="connsiteY0" fmla="*/ 0 h 185737"/>
                  <a:gd name="connsiteX1" fmla="*/ 228586 w 228585"/>
                  <a:gd name="connsiteY1" fmla="*/ 0 h 185737"/>
                  <a:gd name="connsiteX2" fmla="*/ 228586 w 228585"/>
                  <a:gd name="connsiteY2" fmla="*/ 185738 h 185737"/>
                  <a:gd name="connsiteX3" fmla="*/ 0 w 228585"/>
                  <a:gd name="connsiteY3" fmla="*/ 185738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585" h="185737">
                    <a:moveTo>
                      <a:pt x="0" y="0"/>
                    </a:moveTo>
                    <a:lnTo>
                      <a:pt x="228586" y="0"/>
                    </a:lnTo>
                    <a:lnTo>
                      <a:pt x="228586" y="185738"/>
                    </a:lnTo>
                    <a:lnTo>
                      <a:pt x="0" y="185738"/>
                    </a:lnTo>
                    <a:close/>
                  </a:path>
                </a:pathLst>
              </a:custGeom>
              <a:solidFill>
                <a:srgbClr val="E6E6E6"/>
              </a:solidFill>
              <a:ln w="4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61E548E-3141-A37C-FF08-1631947DBFAE}"/>
                </a:ext>
              </a:extLst>
            </p:cNvPr>
            <p:cNvSpPr/>
            <p:nvPr/>
          </p:nvSpPr>
          <p:spPr>
            <a:xfrm>
              <a:off x="2156591" y="4429125"/>
              <a:ext cx="2571588" cy="685800"/>
            </a:xfrm>
            <a:custGeom>
              <a:avLst/>
              <a:gdLst>
                <a:gd name="connsiteX0" fmla="*/ 0 w 2571588"/>
                <a:gd name="connsiteY0" fmla="*/ 0 h 685800"/>
                <a:gd name="connsiteX1" fmla="*/ 2571589 w 2571588"/>
                <a:gd name="connsiteY1" fmla="*/ 0 h 685800"/>
                <a:gd name="connsiteX2" fmla="*/ 2571589 w 2571588"/>
                <a:gd name="connsiteY2" fmla="*/ 685800 h 685800"/>
                <a:gd name="connsiteX3" fmla="*/ 0 w 2571588"/>
                <a:gd name="connsiteY3" fmla="*/ 68580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1588" h="685800">
                  <a:moveTo>
                    <a:pt x="0" y="0"/>
                  </a:moveTo>
                  <a:lnTo>
                    <a:pt x="2571589" y="0"/>
                  </a:lnTo>
                  <a:lnTo>
                    <a:pt x="2571589" y="68580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505050"/>
            </a:solidFill>
            <a:ln w="45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24" name="Picture Placeholder 10" descr="A robot with a raised arm">
              <a:extLst>
                <a:ext uri="{FF2B5EF4-FFF2-40B4-BE49-F238E27FC236}">
                  <a16:creationId xmlns:a16="http://schemas.microsoft.com/office/drawing/2014/main" id="{11D4C782-C527-7671-FAAC-CD4DFBAB0E5A}"/>
                </a:ext>
              </a:extLst>
            </p:cNvPr>
            <p:cNvGrpSpPr/>
            <p:nvPr/>
          </p:nvGrpSpPr>
          <p:grpSpPr>
            <a:xfrm>
              <a:off x="2256597" y="4543425"/>
              <a:ext cx="3692674" cy="571857"/>
              <a:chOff x="2256597" y="4543425"/>
              <a:chExt cx="3692674" cy="571857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DCD945D6-A184-0EBA-B318-C7ED9690C2D6}"/>
                  </a:ext>
                </a:extLst>
              </p:cNvPr>
              <p:cNvSpPr/>
              <p:nvPr/>
            </p:nvSpPr>
            <p:spPr>
              <a:xfrm>
                <a:off x="2528043" y="4928830"/>
                <a:ext cx="857196" cy="186451"/>
              </a:xfrm>
              <a:custGeom>
                <a:avLst/>
                <a:gdLst>
                  <a:gd name="connsiteX0" fmla="*/ 0 w 857196"/>
                  <a:gd name="connsiteY0" fmla="*/ 0 h 186451"/>
                  <a:gd name="connsiteX1" fmla="*/ 857196 w 857196"/>
                  <a:gd name="connsiteY1" fmla="*/ 0 h 186451"/>
                  <a:gd name="connsiteX2" fmla="*/ 857196 w 857196"/>
                  <a:gd name="connsiteY2" fmla="*/ 186452 h 186451"/>
                  <a:gd name="connsiteX3" fmla="*/ 0 w 857196"/>
                  <a:gd name="connsiteY3" fmla="*/ 186452 h 18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196" h="186451">
                    <a:moveTo>
                      <a:pt x="0" y="0"/>
                    </a:moveTo>
                    <a:lnTo>
                      <a:pt x="857196" y="0"/>
                    </a:lnTo>
                    <a:lnTo>
                      <a:pt x="857196" y="186452"/>
                    </a:lnTo>
                    <a:lnTo>
                      <a:pt x="0" y="186452"/>
                    </a:lnTo>
                    <a:close/>
                  </a:path>
                </a:pathLst>
              </a:custGeom>
              <a:solidFill>
                <a:srgbClr val="2F2F2F"/>
              </a:solidFill>
              <a:ln w="4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4DE453C-C143-FA0D-886B-B9B68C7E997A}"/>
                  </a:ext>
                </a:extLst>
              </p:cNvPr>
              <p:cNvSpPr/>
              <p:nvPr/>
            </p:nvSpPr>
            <p:spPr>
              <a:xfrm>
                <a:off x="3513818" y="4928830"/>
                <a:ext cx="228585" cy="186451"/>
              </a:xfrm>
              <a:custGeom>
                <a:avLst/>
                <a:gdLst>
                  <a:gd name="connsiteX0" fmla="*/ 0 w 228585"/>
                  <a:gd name="connsiteY0" fmla="*/ 0 h 186451"/>
                  <a:gd name="connsiteX1" fmla="*/ 228586 w 228585"/>
                  <a:gd name="connsiteY1" fmla="*/ 0 h 186451"/>
                  <a:gd name="connsiteX2" fmla="*/ 228586 w 228585"/>
                  <a:gd name="connsiteY2" fmla="*/ 186452 h 186451"/>
                  <a:gd name="connsiteX3" fmla="*/ 0 w 228585"/>
                  <a:gd name="connsiteY3" fmla="*/ 186452 h 18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585" h="186451">
                    <a:moveTo>
                      <a:pt x="0" y="0"/>
                    </a:moveTo>
                    <a:lnTo>
                      <a:pt x="228586" y="0"/>
                    </a:lnTo>
                    <a:lnTo>
                      <a:pt x="228586" y="186452"/>
                    </a:lnTo>
                    <a:lnTo>
                      <a:pt x="0" y="186452"/>
                    </a:lnTo>
                    <a:close/>
                  </a:path>
                </a:pathLst>
              </a:custGeom>
              <a:solidFill>
                <a:srgbClr val="2F2F2F"/>
              </a:solidFill>
              <a:ln w="4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6FBE7A60-BD13-DDEE-4EA1-9A53F581CCE4}"/>
                  </a:ext>
                </a:extLst>
              </p:cNvPr>
              <p:cNvSpPr/>
              <p:nvPr/>
            </p:nvSpPr>
            <p:spPr>
              <a:xfrm>
                <a:off x="4456734" y="4543425"/>
                <a:ext cx="142866" cy="142875"/>
              </a:xfrm>
              <a:custGeom>
                <a:avLst/>
                <a:gdLst>
                  <a:gd name="connsiteX0" fmla="*/ 142866 w 142866"/>
                  <a:gd name="connsiteY0" fmla="*/ 71438 h 142875"/>
                  <a:gd name="connsiteX1" fmla="*/ 71433 w 142866"/>
                  <a:gd name="connsiteY1" fmla="*/ 142875 h 142875"/>
                  <a:gd name="connsiteX2" fmla="*/ 0 w 142866"/>
                  <a:gd name="connsiteY2" fmla="*/ 71438 h 142875"/>
                  <a:gd name="connsiteX3" fmla="*/ 71433 w 142866"/>
                  <a:gd name="connsiteY3" fmla="*/ 0 h 142875"/>
                  <a:gd name="connsiteX4" fmla="*/ 142866 w 142866"/>
                  <a:gd name="connsiteY4" fmla="*/ 71438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66" h="142875">
                    <a:moveTo>
                      <a:pt x="142866" y="71438"/>
                    </a:moveTo>
                    <a:cubicBezTo>
                      <a:pt x="142866" y="110891"/>
                      <a:pt x="110884" y="142875"/>
                      <a:pt x="71433" y="142875"/>
                    </a:cubicBezTo>
                    <a:cubicBezTo>
                      <a:pt x="31982" y="142875"/>
                      <a:pt x="0" y="110891"/>
                      <a:pt x="0" y="71438"/>
                    </a:cubicBezTo>
                    <a:cubicBezTo>
                      <a:pt x="0" y="31984"/>
                      <a:pt x="31982" y="0"/>
                      <a:pt x="71433" y="0"/>
                    </a:cubicBezTo>
                    <a:cubicBezTo>
                      <a:pt x="110884" y="0"/>
                      <a:pt x="142866" y="31984"/>
                      <a:pt x="142866" y="71438"/>
                    </a:cubicBezTo>
                    <a:close/>
                  </a:path>
                </a:pathLst>
              </a:custGeom>
              <a:solidFill>
                <a:srgbClr val="737373"/>
              </a:solidFill>
              <a:ln w="4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0BC98B64-E015-75F1-AEF4-285F703F63EA}"/>
                  </a:ext>
                </a:extLst>
              </p:cNvPr>
              <p:cNvSpPr/>
              <p:nvPr/>
            </p:nvSpPr>
            <p:spPr>
              <a:xfrm>
                <a:off x="4456734" y="4872037"/>
                <a:ext cx="142866" cy="142875"/>
              </a:xfrm>
              <a:custGeom>
                <a:avLst/>
                <a:gdLst>
                  <a:gd name="connsiteX0" fmla="*/ 142866 w 142866"/>
                  <a:gd name="connsiteY0" fmla="*/ 71438 h 142875"/>
                  <a:gd name="connsiteX1" fmla="*/ 71433 w 142866"/>
                  <a:gd name="connsiteY1" fmla="*/ 142875 h 142875"/>
                  <a:gd name="connsiteX2" fmla="*/ 0 w 142866"/>
                  <a:gd name="connsiteY2" fmla="*/ 71438 h 142875"/>
                  <a:gd name="connsiteX3" fmla="*/ 71433 w 142866"/>
                  <a:gd name="connsiteY3" fmla="*/ 0 h 142875"/>
                  <a:gd name="connsiteX4" fmla="*/ 142866 w 142866"/>
                  <a:gd name="connsiteY4" fmla="*/ 71438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66" h="142875">
                    <a:moveTo>
                      <a:pt x="142866" y="71438"/>
                    </a:moveTo>
                    <a:cubicBezTo>
                      <a:pt x="142866" y="110891"/>
                      <a:pt x="110884" y="142875"/>
                      <a:pt x="71433" y="142875"/>
                    </a:cubicBezTo>
                    <a:cubicBezTo>
                      <a:pt x="31982" y="142875"/>
                      <a:pt x="0" y="110891"/>
                      <a:pt x="0" y="71438"/>
                    </a:cubicBezTo>
                    <a:cubicBezTo>
                      <a:pt x="0" y="31984"/>
                      <a:pt x="31982" y="0"/>
                      <a:pt x="71433" y="0"/>
                    </a:cubicBezTo>
                    <a:cubicBezTo>
                      <a:pt x="110884" y="0"/>
                      <a:pt x="142866" y="31984"/>
                      <a:pt x="142866" y="71438"/>
                    </a:cubicBezTo>
                    <a:close/>
                  </a:path>
                </a:pathLst>
              </a:custGeom>
              <a:solidFill>
                <a:srgbClr val="737373"/>
              </a:solidFill>
              <a:ln w="4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36C8165-0CEE-4282-D7A1-2FE495DC2AC8}"/>
                  </a:ext>
                </a:extLst>
              </p:cNvPr>
              <p:cNvSpPr/>
              <p:nvPr/>
            </p:nvSpPr>
            <p:spPr>
              <a:xfrm>
                <a:off x="2256597" y="4543425"/>
                <a:ext cx="142866" cy="142875"/>
              </a:xfrm>
              <a:custGeom>
                <a:avLst/>
                <a:gdLst>
                  <a:gd name="connsiteX0" fmla="*/ 142866 w 142866"/>
                  <a:gd name="connsiteY0" fmla="*/ 71438 h 142875"/>
                  <a:gd name="connsiteX1" fmla="*/ 71433 w 142866"/>
                  <a:gd name="connsiteY1" fmla="*/ 142875 h 142875"/>
                  <a:gd name="connsiteX2" fmla="*/ 0 w 142866"/>
                  <a:gd name="connsiteY2" fmla="*/ 71438 h 142875"/>
                  <a:gd name="connsiteX3" fmla="*/ 71433 w 142866"/>
                  <a:gd name="connsiteY3" fmla="*/ 0 h 142875"/>
                  <a:gd name="connsiteX4" fmla="*/ 142866 w 142866"/>
                  <a:gd name="connsiteY4" fmla="*/ 71438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66" h="142875">
                    <a:moveTo>
                      <a:pt x="142866" y="71438"/>
                    </a:moveTo>
                    <a:cubicBezTo>
                      <a:pt x="142866" y="110891"/>
                      <a:pt x="110884" y="142875"/>
                      <a:pt x="71433" y="142875"/>
                    </a:cubicBezTo>
                    <a:cubicBezTo>
                      <a:pt x="31982" y="142875"/>
                      <a:pt x="0" y="110891"/>
                      <a:pt x="0" y="71438"/>
                    </a:cubicBezTo>
                    <a:cubicBezTo>
                      <a:pt x="0" y="31984"/>
                      <a:pt x="31982" y="0"/>
                      <a:pt x="71433" y="0"/>
                    </a:cubicBezTo>
                    <a:cubicBezTo>
                      <a:pt x="110884" y="0"/>
                      <a:pt x="142866" y="31984"/>
                      <a:pt x="142866" y="71438"/>
                    </a:cubicBezTo>
                    <a:close/>
                  </a:path>
                </a:pathLst>
              </a:custGeom>
              <a:solidFill>
                <a:srgbClr val="737373"/>
              </a:solidFill>
              <a:ln w="4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0DC20E5-FB98-ACA6-F793-EFE6ED0EC64C}"/>
                  </a:ext>
                </a:extLst>
              </p:cNvPr>
              <p:cNvSpPr/>
              <p:nvPr/>
            </p:nvSpPr>
            <p:spPr>
              <a:xfrm>
                <a:off x="2256597" y="4872037"/>
                <a:ext cx="142866" cy="142875"/>
              </a:xfrm>
              <a:custGeom>
                <a:avLst/>
                <a:gdLst>
                  <a:gd name="connsiteX0" fmla="*/ 142866 w 142866"/>
                  <a:gd name="connsiteY0" fmla="*/ 71438 h 142875"/>
                  <a:gd name="connsiteX1" fmla="*/ 71433 w 142866"/>
                  <a:gd name="connsiteY1" fmla="*/ 142875 h 142875"/>
                  <a:gd name="connsiteX2" fmla="*/ 0 w 142866"/>
                  <a:gd name="connsiteY2" fmla="*/ 71438 h 142875"/>
                  <a:gd name="connsiteX3" fmla="*/ 71433 w 142866"/>
                  <a:gd name="connsiteY3" fmla="*/ 0 h 142875"/>
                  <a:gd name="connsiteX4" fmla="*/ 142866 w 142866"/>
                  <a:gd name="connsiteY4" fmla="*/ 71438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66" h="142875">
                    <a:moveTo>
                      <a:pt x="142866" y="71438"/>
                    </a:moveTo>
                    <a:cubicBezTo>
                      <a:pt x="142866" y="110891"/>
                      <a:pt x="110884" y="142875"/>
                      <a:pt x="71433" y="142875"/>
                    </a:cubicBezTo>
                    <a:cubicBezTo>
                      <a:pt x="31982" y="142875"/>
                      <a:pt x="0" y="110891"/>
                      <a:pt x="0" y="71438"/>
                    </a:cubicBezTo>
                    <a:cubicBezTo>
                      <a:pt x="0" y="31984"/>
                      <a:pt x="31982" y="0"/>
                      <a:pt x="71433" y="0"/>
                    </a:cubicBezTo>
                    <a:cubicBezTo>
                      <a:pt x="110884" y="0"/>
                      <a:pt x="142866" y="31984"/>
                      <a:pt x="142866" y="71438"/>
                    </a:cubicBezTo>
                    <a:close/>
                  </a:path>
                </a:pathLst>
              </a:custGeom>
              <a:solidFill>
                <a:srgbClr val="737373"/>
              </a:solidFill>
              <a:ln w="4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D1DC218-4E80-3810-229E-0FEA85FAEF1F}"/>
                  </a:ext>
                </a:extLst>
              </p:cNvPr>
              <p:cNvSpPr/>
              <p:nvPr/>
            </p:nvSpPr>
            <p:spPr>
              <a:xfrm>
                <a:off x="3256659" y="4557712"/>
                <a:ext cx="28573" cy="485775"/>
              </a:xfrm>
              <a:custGeom>
                <a:avLst/>
                <a:gdLst>
                  <a:gd name="connsiteX0" fmla="*/ 0 w 28573"/>
                  <a:gd name="connsiteY0" fmla="*/ 0 h 485775"/>
                  <a:gd name="connsiteX1" fmla="*/ 28573 w 28573"/>
                  <a:gd name="connsiteY1" fmla="*/ 0 h 485775"/>
                  <a:gd name="connsiteX2" fmla="*/ 28573 w 28573"/>
                  <a:gd name="connsiteY2" fmla="*/ 485775 h 485775"/>
                  <a:gd name="connsiteX3" fmla="*/ 0 w 28573"/>
                  <a:gd name="connsiteY3" fmla="*/ 485775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3" h="485775">
                    <a:moveTo>
                      <a:pt x="0" y="0"/>
                    </a:moveTo>
                    <a:lnTo>
                      <a:pt x="28573" y="0"/>
                    </a:lnTo>
                    <a:lnTo>
                      <a:pt x="28573" y="485775"/>
                    </a:lnTo>
                    <a:lnTo>
                      <a:pt x="0" y="485775"/>
                    </a:lnTo>
                    <a:close/>
                  </a:path>
                </a:pathLst>
              </a:custGeom>
              <a:solidFill>
                <a:srgbClr val="737373"/>
              </a:solidFill>
              <a:ln w="4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B4B4CCA4-7840-5341-30C7-5CC90DBE8E8C}"/>
                  </a:ext>
                </a:extLst>
              </p:cNvPr>
              <p:cNvSpPr/>
              <p:nvPr/>
            </p:nvSpPr>
            <p:spPr>
              <a:xfrm>
                <a:off x="3142367" y="4557712"/>
                <a:ext cx="28573" cy="485775"/>
              </a:xfrm>
              <a:custGeom>
                <a:avLst/>
                <a:gdLst>
                  <a:gd name="connsiteX0" fmla="*/ 0 w 28573"/>
                  <a:gd name="connsiteY0" fmla="*/ 0 h 485775"/>
                  <a:gd name="connsiteX1" fmla="*/ 28573 w 28573"/>
                  <a:gd name="connsiteY1" fmla="*/ 0 h 485775"/>
                  <a:gd name="connsiteX2" fmla="*/ 28573 w 28573"/>
                  <a:gd name="connsiteY2" fmla="*/ 485775 h 485775"/>
                  <a:gd name="connsiteX3" fmla="*/ 0 w 28573"/>
                  <a:gd name="connsiteY3" fmla="*/ 485775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3" h="485775">
                    <a:moveTo>
                      <a:pt x="0" y="0"/>
                    </a:moveTo>
                    <a:lnTo>
                      <a:pt x="28573" y="0"/>
                    </a:lnTo>
                    <a:lnTo>
                      <a:pt x="28573" y="485775"/>
                    </a:lnTo>
                    <a:lnTo>
                      <a:pt x="0" y="485775"/>
                    </a:lnTo>
                    <a:close/>
                  </a:path>
                </a:pathLst>
              </a:custGeom>
              <a:solidFill>
                <a:srgbClr val="737373"/>
              </a:solidFill>
              <a:ln w="4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03B5888-DBC9-DC2F-7405-9625C7B38153}"/>
                  </a:ext>
                </a:extLst>
              </p:cNvPr>
              <p:cNvSpPr/>
              <p:nvPr/>
            </p:nvSpPr>
            <p:spPr>
              <a:xfrm>
                <a:off x="3016644" y="4557712"/>
                <a:ext cx="28573" cy="485775"/>
              </a:xfrm>
              <a:custGeom>
                <a:avLst/>
                <a:gdLst>
                  <a:gd name="connsiteX0" fmla="*/ 0 w 28573"/>
                  <a:gd name="connsiteY0" fmla="*/ 0 h 485775"/>
                  <a:gd name="connsiteX1" fmla="*/ 28573 w 28573"/>
                  <a:gd name="connsiteY1" fmla="*/ 0 h 485775"/>
                  <a:gd name="connsiteX2" fmla="*/ 28573 w 28573"/>
                  <a:gd name="connsiteY2" fmla="*/ 485775 h 485775"/>
                  <a:gd name="connsiteX3" fmla="*/ 0 w 28573"/>
                  <a:gd name="connsiteY3" fmla="*/ 485775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3" h="485775">
                    <a:moveTo>
                      <a:pt x="0" y="0"/>
                    </a:moveTo>
                    <a:lnTo>
                      <a:pt x="28573" y="0"/>
                    </a:lnTo>
                    <a:lnTo>
                      <a:pt x="28573" y="485775"/>
                    </a:lnTo>
                    <a:lnTo>
                      <a:pt x="0" y="485775"/>
                    </a:lnTo>
                    <a:close/>
                  </a:path>
                </a:pathLst>
              </a:custGeom>
              <a:solidFill>
                <a:srgbClr val="737373"/>
              </a:solidFill>
              <a:ln w="4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93CD0E1D-68A3-C77C-8715-5D1BE1DA01D2}"/>
                  </a:ext>
                </a:extLst>
              </p:cNvPr>
              <p:cNvSpPr/>
              <p:nvPr/>
            </p:nvSpPr>
            <p:spPr>
              <a:xfrm>
                <a:off x="2899494" y="4557712"/>
                <a:ext cx="28573" cy="485775"/>
              </a:xfrm>
              <a:custGeom>
                <a:avLst/>
                <a:gdLst>
                  <a:gd name="connsiteX0" fmla="*/ 0 w 28573"/>
                  <a:gd name="connsiteY0" fmla="*/ 0 h 485775"/>
                  <a:gd name="connsiteX1" fmla="*/ 28573 w 28573"/>
                  <a:gd name="connsiteY1" fmla="*/ 0 h 485775"/>
                  <a:gd name="connsiteX2" fmla="*/ 28573 w 28573"/>
                  <a:gd name="connsiteY2" fmla="*/ 485775 h 485775"/>
                  <a:gd name="connsiteX3" fmla="*/ 0 w 28573"/>
                  <a:gd name="connsiteY3" fmla="*/ 485775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3" h="485775">
                    <a:moveTo>
                      <a:pt x="0" y="0"/>
                    </a:moveTo>
                    <a:lnTo>
                      <a:pt x="28573" y="0"/>
                    </a:lnTo>
                    <a:lnTo>
                      <a:pt x="28573" y="485775"/>
                    </a:lnTo>
                    <a:lnTo>
                      <a:pt x="0" y="485775"/>
                    </a:lnTo>
                    <a:close/>
                  </a:path>
                </a:pathLst>
              </a:custGeom>
              <a:solidFill>
                <a:srgbClr val="737373"/>
              </a:solidFill>
              <a:ln w="4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ADAF96B-A09E-C141-02B9-8819CDED7602}"/>
                </a:ext>
              </a:extLst>
            </p:cNvPr>
            <p:cNvSpPr/>
            <p:nvPr/>
          </p:nvSpPr>
          <p:spPr>
            <a:xfrm>
              <a:off x="2484104" y="2557462"/>
              <a:ext cx="1916569" cy="428625"/>
            </a:xfrm>
            <a:custGeom>
              <a:avLst/>
              <a:gdLst>
                <a:gd name="connsiteX0" fmla="*/ 958281 w 1916569"/>
                <a:gd name="connsiteY0" fmla="*/ 0 h 428625"/>
                <a:gd name="connsiteX1" fmla="*/ 0 w 1916569"/>
                <a:gd name="connsiteY1" fmla="*/ 428625 h 428625"/>
                <a:gd name="connsiteX2" fmla="*/ 1916570 w 1916569"/>
                <a:gd name="connsiteY2" fmla="*/ 428625 h 428625"/>
                <a:gd name="connsiteX3" fmla="*/ 958281 w 1916569"/>
                <a:gd name="connsiteY3" fmla="*/ 0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6569" h="428625">
                  <a:moveTo>
                    <a:pt x="958281" y="0"/>
                  </a:moveTo>
                  <a:cubicBezTo>
                    <a:pt x="577493" y="0"/>
                    <a:pt x="235436" y="165585"/>
                    <a:pt x="0" y="428625"/>
                  </a:cubicBezTo>
                  <a:lnTo>
                    <a:pt x="1916570" y="428625"/>
                  </a:lnTo>
                  <a:cubicBezTo>
                    <a:pt x="1681133" y="165585"/>
                    <a:pt x="1339069" y="0"/>
                    <a:pt x="958281" y="0"/>
                  </a:cubicBezTo>
                  <a:close/>
                </a:path>
              </a:pathLst>
            </a:custGeom>
            <a:solidFill>
              <a:srgbClr val="737373"/>
            </a:solidFill>
            <a:ln w="45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36" name="Picture Placeholder 10" descr="A robot with a raised arm">
            <a:extLst>
              <a:ext uri="{FF2B5EF4-FFF2-40B4-BE49-F238E27FC236}">
                <a16:creationId xmlns:a16="http://schemas.microsoft.com/office/drawing/2014/main" id="{967B73F0-DF1C-DBA1-BFAB-3DACB7118EF4}"/>
              </a:ext>
            </a:extLst>
          </p:cNvPr>
          <p:cNvGrpSpPr/>
          <p:nvPr/>
        </p:nvGrpSpPr>
        <p:grpSpPr>
          <a:xfrm>
            <a:off x="4928192" y="2983858"/>
            <a:ext cx="1352059" cy="2145353"/>
            <a:chOff x="4928192" y="2983858"/>
            <a:chExt cx="1352059" cy="214535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90AEBE5-0E3B-1490-6347-34B27C0174A5}"/>
                </a:ext>
              </a:extLst>
            </p:cNvPr>
            <p:cNvSpPr/>
            <p:nvPr/>
          </p:nvSpPr>
          <p:spPr>
            <a:xfrm>
              <a:off x="4928192" y="2983858"/>
              <a:ext cx="857196" cy="1714500"/>
            </a:xfrm>
            <a:custGeom>
              <a:avLst/>
              <a:gdLst>
                <a:gd name="connsiteX0" fmla="*/ 0 w 857196"/>
                <a:gd name="connsiteY0" fmla="*/ 1714500 h 1714500"/>
                <a:gd name="connsiteX1" fmla="*/ 428598 w 857196"/>
                <a:gd name="connsiteY1" fmla="*/ 1714500 h 1714500"/>
                <a:gd name="connsiteX2" fmla="*/ 857196 w 857196"/>
                <a:gd name="connsiteY2" fmla="*/ 1285875 h 1714500"/>
                <a:gd name="connsiteX3" fmla="*/ 857196 w 857196"/>
                <a:gd name="connsiteY3" fmla="*/ 857250 h 1714500"/>
                <a:gd name="connsiteX4" fmla="*/ 0 w 857196"/>
                <a:gd name="connsiteY4" fmla="*/ 0 h 1714500"/>
                <a:gd name="connsiteX5" fmla="*/ 0 w 857196"/>
                <a:gd name="connsiteY5" fmla="*/ 1714500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196" h="1714500">
                  <a:moveTo>
                    <a:pt x="0" y="1714500"/>
                  </a:moveTo>
                  <a:lnTo>
                    <a:pt x="428598" y="1714500"/>
                  </a:lnTo>
                  <a:cubicBezTo>
                    <a:pt x="665306" y="1714500"/>
                    <a:pt x="857196" y="1522598"/>
                    <a:pt x="857196" y="1285875"/>
                  </a:cubicBezTo>
                  <a:lnTo>
                    <a:pt x="857196" y="857250"/>
                  </a:lnTo>
                  <a:cubicBezTo>
                    <a:pt x="857196" y="383805"/>
                    <a:pt x="473415" y="0"/>
                    <a:pt x="0" y="0"/>
                  </a:cubicBezTo>
                  <a:lnTo>
                    <a:pt x="0" y="1714500"/>
                  </a:lnTo>
                  <a:close/>
                </a:path>
              </a:pathLst>
            </a:custGeom>
            <a:solidFill>
              <a:srgbClr val="D2D2D2"/>
            </a:solidFill>
            <a:ln w="45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2ACED8-366C-263D-5463-D90387ED69E8}"/>
                </a:ext>
              </a:extLst>
            </p:cNvPr>
            <p:cNvSpPr/>
            <p:nvPr/>
          </p:nvSpPr>
          <p:spPr>
            <a:xfrm>
              <a:off x="4928192" y="4271962"/>
              <a:ext cx="857196" cy="857250"/>
            </a:xfrm>
            <a:custGeom>
              <a:avLst/>
              <a:gdLst>
                <a:gd name="connsiteX0" fmla="*/ 428598 w 857196"/>
                <a:gd name="connsiteY0" fmla="*/ 0 h 857250"/>
                <a:gd name="connsiteX1" fmla="*/ 0 w 857196"/>
                <a:gd name="connsiteY1" fmla="*/ 428625 h 857250"/>
                <a:gd name="connsiteX2" fmla="*/ 0 w 857196"/>
                <a:gd name="connsiteY2" fmla="*/ 457200 h 857250"/>
                <a:gd name="connsiteX3" fmla="*/ 78576 w 857196"/>
                <a:gd name="connsiteY3" fmla="*/ 457200 h 857250"/>
                <a:gd name="connsiteX4" fmla="*/ 185726 w 857196"/>
                <a:gd name="connsiteY4" fmla="*/ 564356 h 857250"/>
                <a:gd name="connsiteX5" fmla="*/ 78576 w 857196"/>
                <a:gd name="connsiteY5" fmla="*/ 671513 h 857250"/>
                <a:gd name="connsiteX6" fmla="*/ 0 w 857196"/>
                <a:gd name="connsiteY6" fmla="*/ 671513 h 857250"/>
                <a:gd name="connsiteX7" fmla="*/ 0 w 857196"/>
                <a:gd name="connsiteY7" fmla="*/ 857250 h 857250"/>
                <a:gd name="connsiteX8" fmla="*/ 857196 w 857196"/>
                <a:gd name="connsiteY8" fmla="*/ 0 h 857250"/>
                <a:gd name="connsiteX9" fmla="*/ 428598 w 857196"/>
                <a:gd name="connsiteY9" fmla="*/ 0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196" h="857250">
                  <a:moveTo>
                    <a:pt x="428598" y="0"/>
                  </a:moveTo>
                  <a:cubicBezTo>
                    <a:pt x="191891" y="0"/>
                    <a:pt x="0" y="191902"/>
                    <a:pt x="0" y="428625"/>
                  </a:cubicBezTo>
                  <a:lnTo>
                    <a:pt x="0" y="457200"/>
                  </a:lnTo>
                  <a:lnTo>
                    <a:pt x="78576" y="457200"/>
                  </a:lnTo>
                  <a:cubicBezTo>
                    <a:pt x="137751" y="457200"/>
                    <a:pt x="185726" y="505177"/>
                    <a:pt x="185726" y="564356"/>
                  </a:cubicBezTo>
                  <a:cubicBezTo>
                    <a:pt x="185726" y="623535"/>
                    <a:pt x="137751" y="671513"/>
                    <a:pt x="78576" y="671513"/>
                  </a:cubicBezTo>
                  <a:lnTo>
                    <a:pt x="0" y="671513"/>
                  </a:lnTo>
                  <a:lnTo>
                    <a:pt x="0" y="857250"/>
                  </a:lnTo>
                  <a:cubicBezTo>
                    <a:pt x="473415" y="857250"/>
                    <a:pt x="857196" y="473445"/>
                    <a:pt x="857196" y="0"/>
                  </a:cubicBezTo>
                  <a:lnTo>
                    <a:pt x="428598" y="0"/>
                  </a:lnTo>
                  <a:close/>
                </a:path>
              </a:pathLst>
            </a:custGeom>
            <a:solidFill>
              <a:schemeClr val="accent4"/>
            </a:solidFill>
            <a:ln w="45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8F55015-1ED8-594D-D95F-CAD5E475EE51}"/>
                </a:ext>
              </a:extLst>
            </p:cNvPr>
            <p:cNvSpPr/>
            <p:nvPr/>
          </p:nvSpPr>
          <p:spPr>
            <a:xfrm>
              <a:off x="5649144" y="3843337"/>
              <a:ext cx="136929" cy="185737"/>
            </a:xfrm>
            <a:custGeom>
              <a:avLst/>
              <a:gdLst>
                <a:gd name="connsiteX0" fmla="*/ 0 w 136929"/>
                <a:gd name="connsiteY0" fmla="*/ 0 h 185737"/>
                <a:gd name="connsiteX1" fmla="*/ 136930 w 136929"/>
                <a:gd name="connsiteY1" fmla="*/ 0 h 185737"/>
                <a:gd name="connsiteX2" fmla="*/ 136930 w 136929"/>
                <a:gd name="connsiteY2" fmla="*/ 185738 h 185737"/>
                <a:gd name="connsiteX3" fmla="*/ 0 w 136929"/>
                <a:gd name="connsiteY3" fmla="*/ 185738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929" h="185737">
                  <a:moveTo>
                    <a:pt x="0" y="0"/>
                  </a:moveTo>
                  <a:lnTo>
                    <a:pt x="136930" y="0"/>
                  </a:lnTo>
                  <a:lnTo>
                    <a:pt x="136930" y="185738"/>
                  </a:lnTo>
                  <a:lnTo>
                    <a:pt x="0" y="185738"/>
                  </a:lnTo>
                  <a:close/>
                </a:path>
              </a:pathLst>
            </a:custGeom>
            <a:solidFill>
              <a:schemeClr val="accent4"/>
            </a:solidFill>
            <a:ln w="45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4F1D497-2A26-96F8-A5EB-E7C4D754AA29}"/>
                </a:ext>
              </a:extLst>
            </p:cNvPr>
            <p:cNvSpPr/>
            <p:nvPr/>
          </p:nvSpPr>
          <p:spPr>
            <a:xfrm>
              <a:off x="5456796" y="3843337"/>
              <a:ext cx="136244" cy="185737"/>
            </a:xfrm>
            <a:custGeom>
              <a:avLst/>
              <a:gdLst>
                <a:gd name="connsiteX0" fmla="*/ 0 w 136244"/>
                <a:gd name="connsiteY0" fmla="*/ 0 h 185737"/>
                <a:gd name="connsiteX1" fmla="*/ 136244 w 136244"/>
                <a:gd name="connsiteY1" fmla="*/ 0 h 185737"/>
                <a:gd name="connsiteX2" fmla="*/ 136244 w 136244"/>
                <a:gd name="connsiteY2" fmla="*/ 185738 h 185737"/>
                <a:gd name="connsiteX3" fmla="*/ 0 w 136244"/>
                <a:gd name="connsiteY3" fmla="*/ 185738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244" h="185737">
                  <a:moveTo>
                    <a:pt x="0" y="0"/>
                  </a:moveTo>
                  <a:lnTo>
                    <a:pt x="136244" y="0"/>
                  </a:lnTo>
                  <a:lnTo>
                    <a:pt x="136244" y="185738"/>
                  </a:lnTo>
                  <a:lnTo>
                    <a:pt x="0" y="185738"/>
                  </a:lnTo>
                  <a:close/>
                </a:path>
              </a:pathLst>
            </a:custGeom>
            <a:solidFill>
              <a:schemeClr val="accent4"/>
            </a:solidFill>
            <a:ln w="45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41" name="Picture Placeholder 10" descr="A robot with a raised arm">
            <a:extLst>
              <a:ext uri="{FF2B5EF4-FFF2-40B4-BE49-F238E27FC236}">
                <a16:creationId xmlns:a16="http://schemas.microsoft.com/office/drawing/2014/main" id="{9CD79341-E3FB-CA27-F865-382FE264BD11}"/>
              </a:ext>
            </a:extLst>
          </p:cNvPr>
          <p:cNvGrpSpPr/>
          <p:nvPr/>
        </p:nvGrpSpPr>
        <p:grpSpPr>
          <a:xfrm>
            <a:off x="1071495" y="1290789"/>
            <a:ext cx="1353984" cy="2145353"/>
            <a:chOff x="1071495" y="1290789"/>
            <a:chExt cx="1353984" cy="2145353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898CEC8-3236-3D27-69F1-F50FD313E811}"/>
                </a:ext>
              </a:extLst>
            </p:cNvPr>
            <p:cNvSpPr/>
            <p:nvPr/>
          </p:nvSpPr>
          <p:spPr>
            <a:xfrm>
              <a:off x="1073402" y="1721643"/>
              <a:ext cx="857196" cy="1714500"/>
            </a:xfrm>
            <a:custGeom>
              <a:avLst/>
              <a:gdLst>
                <a:gd name="connsiteX0" fmla="*/ 857196 w 857196"/>
                <a:gd name="connsiteY0" fmla="*/ 0 h 1714500"/>
                <a:gd name="connsiteX1" fmla="*/ 428598 w 857196"/>
                <a:gd name="connsiteY1" fmla="*/ 0 h 1714500"/>
                <a:gd name="connsiteX2" fmla="*/ 0 w 857196"/>
                <a:gd name="connsiteY2" fmla="*/ 428625 h 1714500"/>
                <a:gd name="connsiteX3" fmla="*/ 0 w 857196"/>
                <a:gd name="connsiteY3" fmla="*/ 857250 h 1714500"/>
                <a:gd name="connsiteX4" fmla="*/ 857196 w 857196"/>
                <a:gd name="connsiteY4" fmla="*/ 1714500 h 1714500"/>
                <a:gd name="connsiteX5" fmla="*/ 857196 w 857196"/>
                <a:gd name="connsiteY5" fmla="*/ 0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196" h="1714500">
                  <a:moveTo>
                    <a:pt x="857196" y="0"/>
                  </a:moveTo>
                  <a:lnTo>
                    <a:pt x="428598" y="0"/>
                  </a:lnTo>
                  <a:cubicBezTo>
                    <a:pt x="191891" y="0"/>
                    <a:pt x="0" y="191903"/>
                    <a:pt x="0" y="428625"/>
                  </a:cubicBezTo>
                  <a:lnTo>
                    <a:pt x="0" y="857250"/>
                  </a:lnTo>
                  <a:cubicBezTo>
                    <a:pt x="0" y="1330695"/>
                    <a:pt x="383781" y="1714500"/>
                    <a:pt x="857196" y="1714500"/>
                  </a:cubicBezTo>
                  <a:lnTo>
                    <a:pt x="857196" y="0"/>
                  </a:lnTo>
                  <a:close/>
                </a:path>
              </a:pathLst>
            </a:custGeom>
            <a:solidFill>
              <a:srgbClr val="D2D2D2"/>
            </a:solidFill>
            <a:ln w="45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1115FF8-9CCB-1037-F997-51FE8B6805ED}"/>
                </a:ext>
              </a:extLst>
            </p:cNvPr>
            <p:cNvSpPr/>
            <p:nvPr/>
          </p:nvSpPr>
          <p:spPr>
            <a:xfrm>
              <a:off x="1073402" y="1290789"/>
              <a:ext cx="857196" cy="857249"/>
            </a:xfrm>
            <a:custGeom>
              <a:avLst/>
              <a:gdLst>
                <a:gd name="connsiteX0" fmla="*/ 671470 w 857196"/>
                <a:gd name="connsiteY0" fmla="*/ 292894 h 857249"/>
                <a:gd name="connsiteX1" fmla="*/ 778620 w 857196"/>
                <a:gd name="connsiteY1" fmla="*/ 400050 h 857249"/>
                <a:gd name="connsiteX2" fmla="*/ 857196 w 857196"/>
                <a:gd name="connsiteY2" fmla="*/ 400050 h 857249"/>
                <a:gd name="connsiteX3" fmla="*/ 857196 w 857196"/>
                <a:gd name="connsiteY3" fmla="*/ 428625 h 857249"/>
                <a:gd name="connsiteX4" fmla="*/ 428598 w 857196"/>
                <a:gd name="connsiteY4" fmla="*/ 857250 h 857249"/>
                <a:gd name="connsiteX5" fmla="*/ 0 w 857196"/>
                <a:gd name="connsiteY5" fmla="*/ 857250 h 857249"/>
                <a:gd name="connsiteX6" fmla="*/ 857196 w 857196"/>
                <a:gd name="connsiteY6" fmla="*/ 0 h 857249"/>
                <a:gd name="connsiteX7" fmla="*/ 857196 w 857196"/>
                <a:gd name="connsiteY7" fmla="*/ 185738 h 857249"/>
                <a:gd name="connsiteX8" fmla="*/ 778620 w 857196"/>
                <a:gd name="connsiteY8" fmla="*/ 185738 h 857249"/>
                <a:gd name="connsiteX9" fmla="*/ 671470 w 857196"/>
                <a:gd name="connsiteY9" fmla="*/ 292894 h 857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196" h="857249">
                  <a:moveTo>
                    <a:pt x="671470" y="292894"/>
                  </a:moveTo>
                  <a:cubicBezTo>
                    <a:pt x="671470" y="352073"/>
                    <a:pt x="719445" y="400050"/>
                    <a:pt x="778620" y="400050"/>
                  </a:cubicBezTo>
                  <a:lnTo>
                    <a:pt x="857196" y="400050"/>
                  </a:lnTo>
                  <a:lnTo>
                    <a:pt x="857196" y="428625"/>
                  </a:lnTo>
                  <a:cubicBezTo>
                    <a:pt x="857196" y="665348"/>
                    <a:pt x="665306" y="857250"/>
                    <a:pt x="428598" y="857250"/>
                  </a:cubicBezTo>
                  <a:lnTo>
                    <a:pt x="0" y="857250"/>
                  </a:lnTo>
                  <a:cubicBezTo>
                    <a:pt x="0" y="383805"/>
                    <a:pt x="383781" y="0"/>
                    <a:pt x="857196" y="0"/>
                  </a:cubicBezTo>
                  <a:lnTo>
                    <a:pt x="857196" y="185738"/>
                  </a:lnTo>
                  <a:lnTo>
                    <a:pt x="778620" y="185738"/>
                  </a:lnTo>
                  <a:cubicBezTo>
                    <a:pt x="719445" y="185738"/>
                    <a:pt x="671470" y="233715"/>
                    <a:pt x="671470" y="292894"/>
                  </a:cubicBezTo>
                  <a:close/>
                </a:path>
              </a:pathLst>
            </a:custGeom>
            <a:solidFill>
              <a:schemeClr val="accent4"/>
            </a:solidFill>
            <a:ln w="45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C2F13C6-A511-D2D3-681B-5945E53EDF17}"/>
                </a:ext>
              </a:extLst>
            </p:cNvPr>
            <p:cNvSpPr/>
            <p:nvPr/>
          </p:nvSpPr>
          <p:spPr>
            <a:xfrm>
              <a:off x="1071495" y="2390927"/>
              <a:ext cx="330499" cy="185737"/>
            </a:xfrm>
            <a:custGeom>
              <a:avLst/>
              <a:gdLst>
                <a:gd name="connsiteX0" fmla="*/ 0 w 330499"/>
                <a:gd name="connsiteY0" fmla="*/ 0 h 185737"/>
                <a:gd name="connsiteX1" fmla="*/ 330499 w 330499"/>
                <a:gd name="connsiteY1" fmla="*/ 0 h 185737"/>
                <a:gd name="connsiteX2" fmla="*/ 330499 w 330499"/>
                <a:gd name="connsiteY2" fmla="*/ 185737 h 185737"/>
                <a:gd name="connsiteX3" fmla="*/ 0 w 330499"/>
                <a:gd name="connsiteY3" fmla="*/ 185737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499" h="185737">
                  <a:moveTo>
                    <a:pt x="0" y="0"/>
                  </a:moveTo>
                  <a:lnTo>
                    <a:pt x="330499" y="0"/>
                  </a:lnTo>
                  <a:lnTo>
                    <a:pt x="330499" y="185737"/>
                  </a:lnTo>
                  <a:lnTo>
                    <a:pt x="0" y="185737"/>
                  </a:lnTo>
                  <a:close/>
                </a:path>
              </a:pathLst>
            </a:custGeom>
            <a:solidFill>
              <a:srgbClr val="737373"/>
            </a:solidFill>
            <a:ln w="45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45" name="Picture Placeholder 10" descr="A robot with a raised arm">
            <a:extLst>
              <a:ext uri="{FF2B5EF4-FFF2-40B4-BE49-F238E27FC236}">
                <a16:creationId xmlns:a16="http://schemas.microsoft.com/office/drawing/2014/main" id="{99CB0CA4-A22E-EFDC-4437-524933F98E4B}"/>
              </a:ext>
            </a:extLst>
          </p:cNvPr>
          <p:cNvGrpSpPr/>
          <p:nvPr/>
        </p:nvGrpSpPr>
        <p:grpSpPr>
          <a:xfrm>
            <a:off x="3442385" y="5129212"/>
            <a:ext cx="2026490" cy="857249"/>
            <a:chOff x="3442385" y="5129212"/>
            <a:chExt cx="2026490" cy="857249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68F1BF8-15FF-7817-FDC6-8B5C37C9034B}"/>
                </a:ext>
              </a:extLst>
            </p:cNvPr>
            <p:cNvSpPr/>
            <p:nvPr/>
          </p:nvSpPr>
          <p:spPr>
            <a:xfrm>
              <a:off x="3442385" y="5129212"/>
              <a:ext cx="1285794" cy="783433"/>
            </a:xfrm>
            <a:custGeom>
              <a:avLst/>
              <a:gdLst>
                <a:gd name="connsiteX0" fmla="*/ 1285794 w 1285794"/>
                <a:gd name="connsiteY0" fmla="*/ 642938 h 783433"/>
                <a:gd name="connsiteX1" fmla="*/ 642897 w 1285794"/>
                <a:gd name="connsiteY1" fmla="*/ 0 h 783433"/>
                <a:gd name="connsiteX2" fmla="*/ 642897 w 1285794"/>
                <a:gd name="connsiteY2" fmla="*/ 0 h 783433"/>
                <a:gd name="connsiteX3" fmla="*/ 0 w 1285794"/>
                <a:gd name="connsiteY3" fmla="*/ 642938 h 783433"/>
                <a:gd name="connsiteX4" fmla="*/ 642897 w 1285794"/>
                <a:gd name="connsiteY4" fmla="*/ 783434 h 783433"/>
                <a:gd name="connsiteX5" fmla="*/ 1285794 w 1285794"/>
                <a:gd name="connsiteY5" fmla="*/ 642938 h 78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794" h="783433">
                  <a:moveTo>
                    <a:pt x="1285794" y="642938"/>
                  </a:moveTo>
                  <a:cubicBezTo>
                    <a:pt x="1285794" y="287850"/>
                    <a:pt x="997962" y="0"/>
                    <a:pt x="642897" y="0"/>
                  </a:cubicBezTo>
                  <a:lnTo>
                    <a:pt x="642897" y="0"/>
                  </a:lnTo>
                  <a:cubicBezTo>
                    <a:pt x="287832" y="0"/>
                    <a:pt x="0" y="287850"/>
                    <a:pt x="0" y="642938"/>
                  </a:cubicBezTo>
                  <a:cubicBezTo>
                    <a:pt x="0" y="642938"/>
                    <a:pt x="162389" y="783434"/>
                    <a:pt x="642897" y="783434"/>
                  </a:cubicBezTo>
                  <a:cubicBezTo>
                    <a:pt x="1123406" y="783434"/>
                    <a:pt x="1285794" y="642938"/>
                    <a:pt x="1285794" y="642938"/>
                  </a:cubicBezTo>
                  <a:close/>
                </a:path>
              </a:pathLst>
            </a:custGeom>
            <a:solidFill>
              <a:srgbClr val="D2D2D2"/>
            </a:solidFill>
            <a:ln w="45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FC9C862-7418-74BA-676E-337735AEA370}"/>
                </a:ext>
              </a:extLst>
            </p:cNvPr>
            <p:cNvSpPr/>
            <p:nvPr/>
          </p:nvSpPr>
          <p:spPr>
            <a:xfrm rot="-10800000">
              <a:off x="3442400" y="5772149"/>
              <a:ext cx="1285794" cy="214312"/>
            </a:xfrm>
            <a:custGeom>
              <a:avLst/>
              <a:gdLst>
                <a:gd name="connsiteX0" fmla="*/ 0 w 1285794"/>
                <a:gd name="connsiteY0" fmla="*/ 0 h 214312"/>
                <a:gd name="connsiteX1" fmla="*/ 1285794 w 1285794"/>
                <a:gd name="connsiteY1" fmla="*/ 0 h 214312"/>
                <a:gd name="connsiteX2" fmla="*/ 1285794 w 1285794"/>
                <a:gd name="connsiteY2" fmla="*/ 214313 h 214312"/>
                <a:gd name="connsiteX3" fmla="*/ 0 w 1285794"/>
                <a:gd name="connsiteY3" fmla="*/ 21431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794" h="214312">
                  <a:moveTo>
                    <a:pt x="0" y="0"/>
                  </a:moveTo>
                  <a:lnTo>
                    <a:pt x="1285794" y="0"/>
                  </a:lnTo>
                  <a:lnTo>
                    <a:pt x="1285794" y="214313"/>
                  </a:lnTo>
                  <a:lnTo>
                    <a:pt x="0" y="214313"/>
                  </a:lnTo>
                  <a:close/>
                </a:path>
              </a:pathLst>
            </a:custGeom>
            <a:solidFill>
              <a:srgbClr val="505050"/>
            </a:solidFill>
            <a:ln w="45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281D6EB-5F1F-3D55-DD5A-9FA11E5503E8}"/>
                </a:ext>
              </a:extLst>
            </p:cNvPr>
            <p:cNvSpPr/>
            <p:nvPr/>
          </p:nvSpPr>
          <p:spPr>
            <a:xfrm>
              <a:off x="3870983" y="5686425"/>
              <a:ext cx="485744" cy="185737"/>
            </a:xfrm>
            <a:custGeom>
              <a:avLst/>
              <a:gdLst>
                <a:gd name="connsiteX0" fmla="*/ 0 w 485744"/>
                <a:gd name="connsiteY0" fmla="*/ 0 h 185737"/>
                <a:gd name="connsiteX1" fmla="*/ 485744 w 485744"/>
                <a:gd name="connsiteY1" fmla="*/ 0 h 185737"/>
                <a:gd name="connsiteX2" fmla="*/ 485744 w 485744"/>
                <a:gd name="connsiteY2" fmla="*/ 185738 h 185737"/>
                <a:gd name="connsiteX3" fmla="*/ 0 w 485744"/>
                <a:gd name="connsiteY3" fmla="*/ 185738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44" h="185737">
                  <a:moveTo>
                    <a:pt x="0" y="0"/>
                  </a:moveTo>
                  <a:lnTo>
                    <a:pt x="485744" y="0"/>
                  </a:lnTo>
                  <a:lnTo>
                    <a:pt x="485744" y="185738"/>
                  </a:lnTo>
                  <a:lnTo>
                    <a:pt x="0" y="185738"/>
                  </a:lnTo>
                  <a:close/>
                </a:path>
              </a:pathLst>
            </a:custGeom>
            <a:solidFill>
              <a:srgbClr val="505050"/>
            </a:solidFill>
            <a:ln w="45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49" name="Picture Placeholder 10" descr="A robot with a raised arm">
            <a:extLst>
              <a:ext uri="{FF2B5EF4-FFF2-40B4-BE49-F238E27FC236}">
                <a16:creationId xmlns:a16="http://schemas.microsoft.com/office/drawing/2014/main" id="{3E3B9311-A10C-F068-2DC2-D12CA4CCBD96}"/>
              </a:ext>
            </a:extLst>
          </p:cNvPr>
          <p:cNvGrpSpPr/>
          <p:nvPr/>
        </p:nvGrpSpPr>
        <p:grpSpPr>
          <a:xfrm>
            <a:off x="2149448" y="5129212"/>
            <a:ext cx="2026468" cy="857250"/>
            <a:chOff x="2149448" y="5129212"/>
            <a:chExt cx="2026468" cy="857250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AE843B6-2121-AFD8-0A76-56363920F11C}"/>
                </a:ext>
              </a:extLst>
            </p:cNvPr>
            <p:cNvSpPr/>
            <p:nvPr/>
          </p:nvSpPr>
          <p:spPr>
            <a:xfrm>
              <a:off x="2149448" y="5129212"/>
              <a:ext cx="1285794" cy="773903"/>
            </a:xfrm>
            <a:custGeom>
              <a:avLst/>
              <a:gdLst>
                <a:gd name="connsiteX0" fmla="*/ 0 w 1285794"/>
                <a:gd name="connsiteY0" fmla="*/ 642938 h 773903"/>
                <a:gd name="connsiteX1" fmla="*/ 642897 w 1285794"/>
                <a:gd name="connsiteY1" fmla="*/ 0 h 773903"/>
                <a:gd name="connsiteX2" fmla="*/ 642897 w 1285794"/>
                <a:gd name="connsiteY2" fmla="*/ 0 h 773903"/>
                <a:gd name="connsiteX3" fmla="*/ 1285794 w 1285794"/>
                <a:gd name="connsiteY3" fmla="*/ 642938 h 773903"/>
                <a:gd name="connsiteX4" fmla="*/ 642897 w 1285794"/>
                <a:gd name="connsiteY4" fmla="*/ 773904 h 773903"/>
                <a:gd name="connsiteX5" fmla="*/ 0 w 1285794"/>
                <a:gd name="connsiteY5" fmla="*/ 642938 h 773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794" h="773903">
                  <a:moveTo>
                    <a:pt x="0" y="642938"/>
                  </a:moveTo>
                  <a:cubicBezTo>
                    <a:pt x="0" y="287850"/>
                    <a:pt x="287832" y="0"/>
                    <a:pt x="642897" y="0"/>
                  </a:cubicBezTo>
                  <a:lnTo>
                    <a:pt x="642897" y="0"/>
                  </a:lnTo>
                  <a:cubicBezTo>
                    <a:pt x="997962" y="0"/>
                    <a:pt x="1285794" y="287850"/>
                    <a:pt x="1285794" y="642938"/>
                  </a:cubicBezTo>
                  <a:cubicBezTo>
                    <a:pt x="1285794" y="642938"/>
                    <a:pt x="1126734" y="773904"/>
                    <a:pt x="642897" y="773904"/>
                  </a:cubicBezTo>
                  <a:cubicBezTo>
                    <a:pt x="159060" y="773904"/>
                    <a:pt x="0" y="642938"/>
                    <a:pt x="0" y="642938"/>
                  </a:cubicBezTo>
                  <a:close/>
                </a:path>
              </a:pathLst>
            </a:custGeom>
            <a:solidFill>
              <a:srgbClr val="D2D2D2"/>
            </a:solidFill>
            <a:ln w="45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D54A391-7505-CCCE-8E57-CD3D0D03E3C1}"/>
                </a:ext>
              </a:extLst>
            </p:cNvPr>
            <p:cNvSpPr/>
            <p:nvPr/>
          </p:nvSpPr>
          <p:spPr>
            <a:xfrm>
              <a:off x="2149448" y="5772150"/>
              <a:ext cx="1285794" cy="214312"/>
            </a:xfrm>
            <a:custGeom>
              <a:avLst/>
              <a:gdLst>
                <a:gd name="connsiteX0" fmla="*/ 0 w 1285794"/>
                <a:gd name="connsiteY0" fmla="*/ 0 h 214312"/>
                <a:gd name="connsiteX1" fmla="*/ 1285794 w 1285794"/>
                <a:gd name="connsiteY1" fmla="*/ 0 h 214312"/>
                <a:gd name="connsiteX2" fmla="*/ 1285794 w 1285794"/>
                <a:gd name="connsiteY2" fmla="*/ 214313 h 214312"/>
                <a:gd name="connsiteX3" fmla="*/ 0 w 1285794"/>
                <a:gd name="connsiteY3" fmla="*/ 21431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794" h="214312">
                  <a:moveTo>
                    <a:pt x="0" y="0"/>
                  </a:moveTo>
                  <a:lnTo>
                    <a:pt x="1285794" y="0"/>
                  </a:lnTo>
                  <a:lnTo>
                    <a:pt x="1285794" y="214313"/>
                  </a:lnTo>
                  <a:lnTo>
                    <a:pt x="0" y="214313"/>
                  </a:lnTo>
                  <a:close/>
                </a:path>
              </a:pathLst>
            </a:custGeom>
            <a:solidFill>
              <a:schemeClr val="accent4"/>
            </a:solidFill>
            <a:ln w="45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483756F-E87A-3874-3C1F-796FD97E130F}"/>
                </a:ext>
              </a:extLst>
            </p:cNvPr>
            <p:cNvSpPr/>
            <p:nvPr/>
          </p:nvSpPr>
          <p:spPr>
            <a:xfrm>
              <a:off x="2728055" y="5672137"/>
              <a:ext cx="485744" cy="185737"/>
            </a:xfrm>
            <a:custGeom>
              <a:avLst/>
              <a:gdLst>
                <a:gd name="connsiteX0" fmla="*/ 0 w 485744"/>
                <a:gd name="connsiteY0" fmla="*/ 0 h 185737"/>
                <a:gd name="connsiteX1" fmla="*/ 485744 w 485744"/>
                <a:gd name="connsiteY1" fmla="*/ 0 h 185737"/>
                <a:gd name="connsiteX2" fmla="*/ 485744 w 485744"/>
                <a:gd name="connsiteY2" fmla="*/ 185738 h 185737"/>
                <a:gd name="connsiteX3" fmla="*/ 0 w 485744"/>
                <a:gd name="connsiteY3" fmla="*/ 185738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44" h="185737">
                  <a:moveTo>
                    <a:pt x="0" y="0"/>
                  </a:moveTo>
                  <a:lnTo>
                    <a:pt x="485744" y="0"/>
                  </a:lnTo>
                  <a:lnTo>
                    <a:pt x="485744" y="185738"/>
                  </a:lnTo>
                  <a:lnTo>
                    <a:pt x="0" y="185738"/>
                  </a:lnTo>
                  <a:close/>
                </a:path>
              </a:pathLst>
            </a:custGeom>
            <a:solidFill>
              <a:srgbClr val="505050"/>
            </a:solidFill>
            <a:ln w="45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53" name="Picture Placeholder 10" descr="A robot with a raised arm">
            <a:extLst>
              <a:ext uri="{FF2B5EF4-FFF2-40B4-BE49-F238E27FC236}">
                <a16:creationId xmlns:a16="http://schemas.microsoft.com/office/drawing/2014/main" id="{3A133DCC-DA24-DBF4-F04B-A0DD53815272}"/>
              </a:ext>
            </a:extLst>
          </p:cNvPr>
          <p:cNvGrpSpPr/>
          <p:nvPr/>
        </p:nvGrpSpPr>
        <p:grpSpPr>
          <a:xfrm>
            <a:off x="2299335" y="842962"/>
            <a:ext cx="3602800" cy="1873091"/>
            <a:chOff x="2299335" y="842962"/>
            <a:chExt cx="3602800" cy="1873091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B4E65F4-5DB4-9B54-199D-E64B2298B38C}"/>
                </a:ext>
              </a:extLst>
            </p:cNvPr>
            <p:cNvSpPr/>
            <p:nvPr/>
          </p:nvSpPr>
          <p:spPr>
            <a:xfrm>
              <a:off x="2299457" y="1328737"/>
              <a:ext cx="2285856" cy="1386537"/>
            </a:xfrm>
            <a:custGeom>
              <a:avLst/>
              <a:gdLst>
                <a:gd name="connsiteX0" fmla="*/ 1958843 w 2285856"/>
                <a:gd name="connsiteY0" fmla="*/ 342900 h 1386537"/>
                <a:gd name="connsiteX1" fmla="*/ 1846887 w 2285856"/>
                <a:gd name="connsiteY1" fmla="*/ 242888 h 1386537"/>
                <a:gd name="connsiteX2" fmla="*/ 1142928 w 2285856"/>
                <a:gd name="connsiteY2" fmla="*/ 0 h 1386537"/>
                <a:gd name="connsiteX3" fmla="*/ 438970 w 2285856"/>
                <a:gd name="connsiteY3" fmla="*/ 242888 h 1386537"/>
                <a:gd name="connsiteX4" fmla="*/ 327013 w 2285856"/>
                <a:gd name="connsiteY4" fmla="*/ 342900 h 1386537"/>
                <a:gd name="connsiteX5" fmla="*/ 0 w 2285856"/>
                <a:gd name="connsiteY5" fmla="*/ 1143000 h 1386537"/>
                <a:gd name="connsiteX6" fmla="*/ 0 w 2285856"/>
                <a:gd name="connsiteY6" fmla="*/ 1386538 h 1386537"/>
                <a:gd name="connsiteX7" fmla="*/ 2285857 w 2285856"/>
                <a:gd name="connsiteY7" fmla="*/ 1386538 h 1386537"/>
                <a:gd name="connsiteX8" fmla="*/ 2285857 w 2285856"/>
                <a:gd name="connsiteY8" fmla="*/ 1143000 h 1386537"/>
                <a:gd name="connsiteX9" fmla="*/ 1958843 w 2285856"/>
                <a:gd name="connsiteY9" fmla="*/ 342900 h 1386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5856" h="1386537">
                  <a:moveTo>
                    <a:pt x="1958843" y="342900"/>
                  </a:moveTo>
                  <a:cubicBezTo>
                    <a:pt x="1923798" y="307153"/>
                    <a:pt x="1886353" y="273806"/>
                    <a:pt x="1846887" y="242888"/>
                  </a:cubicBezTo>
                  <a:cubicBezTo>
                    <a:pt x="1652810" y="90876"/>
                    <a:pt x="1408559" y="0"/>
                    <a:pt x="1142928" y="0"/>
                  </a:cubicBezTo>
                  <a:cubicBezTo>
                    <a:pt x="877297" y="0"/>
                    <a:pt x="633047" y="90876"/>
                    <a:pt x="438970" y="242888"/>
                  </a:cubicBezTo>
                  <a:cubicBezTo>
                    <a:pt x="399511" y="273806"/>
                    <a:pt x="362058" y="307153"/>
                    <a:pt x="327013" y="342900"/>
                  </a:cubicBezTo>
                  <a:cubicBezTo>
                    <a:pt x="124822" y="549083"/>
                    <a:pt x="0" y="831404"/>
                    <a:pt x="0" y="1143000"/>
                  </a:cubicBezTo>
                  <a:lnTo>
                    <a:pt x="0" y="1386538"/>
                  </a:lnTo>
                  <a:lnTo>
                    <a:pt x="2285857" y="1386538"/>
                  </a:lnTo>
                  <a:lnTo>
                    <a:pt x="2285857" y="1143000"/>
                  </a:lnTo>
                  <a:cubicBezTo>
                    <a:pt x="2285857" y="831404"/>
                    <a:pt x="2161035" y="549083"/>
                    <a:pt x="1958843" y="342900"/>
                  </a:cubicBezTo>
                  <a:close/>
                </a:path>
              </a:pathLst>
            </a:custGeom>
            <a:solidFill>
              <a:schemeClr val="accent4"/>
            </a:solidFill>
            <a:ln w="45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4821478-9A17-F8CB-B957-8C9546A7C16D}"/>
                </a:ext>
              </a:extLst>
            </p:cNvPr>
            <p:cNvSpPr/>
            <p:nvPr/>
          </p:nvSpPr>
          <p:spPr>
            <a:xfrm>
              <a:off x="4242435" y="2000250"/>
              <a:ext cx="71433" cy="71437"/>
            </a:xfrm>
            <a:custGeom>
              <a:avLst/>
              <a:gdLst>
                <a:gd name="connsiteX0" fmla="*/ 71433 w 71433"/>
                <a:gd name="connsiteY0" fmla="*/ 35719 h 71437"/>
                <a:gd name="connsiteX1" fmla="*/ 35716 w 71433"/>
                <a:gd name="connsiteY1" fmla="*/ 71438 h 71437"/>
                <a:gd name="connsiteX2" fmla="*/ 0 w 71433"/>
                <a:gd name="connsiteY2" fmla="*/ 35719 h 71437"/>
                <a:gd name="connsiteX3" fmla="*/ 35716 w 71433"/>
                <a:gd name="connsiteY3" fmla="*/ 0 h 71437"/>
                <a:gd name="connsiteX4" fmla="*/ 71433 w 71433"/>
                <a:gd name="connsiteY4" fmla="*/ 35719 h 71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433" h="71437">
                  <a:moveTo>
                    <a:pt x="71433" y="35719"/>
                  </a:moveTo>
                  <a:cubicBezTo>
                    <a:pt x="71433" y="55446"/>
                    <a:pt x="55442" y="71438"/>
                    <a:pt x="35716" y="71438"/>
                  </a:cubicBezTo>
                  <a:cubicBezTo>
                    <a:pt x="15991" y="71438"/>
                    <a:pt x="0" y="55446"/>
                    <a:pt x="0" y="35719"/>
                  </a:cubicBezTo>
                  <a:cubicBezTo>
                    <a:pt x="0" y="15992"/>
                    <a:pt x="15991" y="0"/>
                    <a:pt x="35716" y="0"/>
                  </a:cubicBezTo>
                  <a:cubicBezTo>
                    <a:pt x="55442" y="0"/>
                    <a:pt x="71433" y="15992"/>
                    <a:pt x="71433" y="35719"/>
                  </a:cubicBezTo>
                  <a:close/>
                </a:path>
              </a:pathLst>
            </a:custGeom>
            <a:solidFill>
              <a:srgbClr val="505050"/>
            </a:solidFill>
            <a:ln w="45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3D8D4F9-F08D-8F2C-5A90-4443F6490544}"/>
                </a:ext>
              </a:extLst>
            </p:cNvPr>
            <p:cNvSpPr/>
            <p:nvPr/>
          </p:nvSpPr>
          <p:spPr>
            <a:xfrm>
              <a:off x="2556616" y="2000250"/>
              <a:ext cx="71433" cy="71437"/>
            </a:xfrm>
            <a:custGeom>
              <a:avLst/>
              <a:gdLst>
                <a:gd name="connsiteX0" fmla="*/ 71433 w 71433"/>
                <a:gd name="connsiteY0" fmla="*/ 35719 h 71437"/>
                <a:gd name="connsiteX1" fmla="*/ 35716 w 71433"/>
                <a:gd name="connsiteY1" fmla="*/ 71438 h 71437"/>
                <a:gd name="connsiteX2" fmla="*/ 0 w 71433"/>
                <a:gd name="connsiteY2" fmla="*/ 35719 h 71437"/>
                <a:gd name="connsiteX3" fmla="*/ 35716 w 71433"/>
                <a:gd name="connsiteY3" fmla="*/ 0 h 71437"/>
                <a:gd name="connsiteX4" fmla="*/ 71433 w 71433"/>
                <a:gd name="connsiteY4" fmla="*/ 35719 h 71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433" h="71437">
                  <a:moveTo>
                    <a:pt x="71433" y="35719"/>
                  </a:moveTo>
                  <a:cubicBezTo>
                    <a:pt x="71433" y="55446"/>
                    <a:pt x="55442" y="71438"/>
                    <a:pt x="35716" y="71438"/>
                  </a:cubicBezTo>
                  <a:cubicBezTo>
                    <a:pt x="15991" y="71438"/>
                    <a:pt x="0" y="55446"/>
                    <a:pt x="0" y="35719"/>
                  </a:cubicBezTo>
                  <a:cubicBezTo>
                    <a:pt x="0" y="15992"/>
                    <a:pt x="15991" y="0"/>
                    <a:pt x="35716" y="0"/>
                  </a:cubicBezTo>
                  <a:cubicBezTo>
                    <a:pt x="55442" y="0"/>
                    <a:pt x="71433" y="15992"/>
                    <a:pt x="71433" y="35719"/>
                  </a:cubicBezTo>
                  <a:close/>
                </a:path>
              </a:pathLst>
            </a:custGeom>
            <a:solidFill>
              <a:srgbClr val="505050"/>
            </a:solidFill>
            <a:ln w="45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57" name="Picture Placeholder 10" descr="A robot with a raised arm">
              <a:extLst>
                <a:ext uri="{FF2B5EF4-FFF2-40B4-BE49-F238E27FC236}">
                  <a16:creationId xmlns:a16="http://schemas.microsoft.com/office/drawing/2014/main" id="{F2AFF35D-74F5-3F84-C4C0-4FAE76FF6A42}"/>
                </a:ext>
              </a:extLst>
            </p:cNvPr>
            <p:cNvGrpSpPr/>
            <p:nvPr/>
          </p:nvGrpSpPr>
          <p:grpSpPr>
            <a:xfrm>
              <a:off x="3128080" y="1800225"/>
              <a:ext cx="900652" cy="571500"/>
              <a:chOff x="3128080" y="1800225"/>
              <a:chExt cx="900652" cy="571500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F4E41FB-CC60-7034-CC5A-507B5D3CB0C2}"/>
                  </a:ext>
                </a:extLst>
              </p:cNvPr>
              <p:cNvSpPr/>
              <p:nvPr/>
            </p:nvSpPr>
            <p:spPr>
              <a:xfrm>
                <a:off x="3128080" y="1800225"/>
                <a:ext cx="571464" cy="571500"/>
              </a:xfrm>
              <a:custGeom>
                <a:avLst/>
                <a:gdLst>
                  <a:gd name="connsiteX0" fmla="*/ 571464 w 571464"/>
                  <a:gd name="connsiteY0" fmla="*/ 285750 h 571500"/>
                  <a:gd name="connsiteX1" fmla="*/ 285732 w 571464"/>
                  <a:gd name="connsiteY1" fmla="*/ 571500 h 571500"/>
                  <a:gd name="connsiteX2" fmla="*/ 0 w 571464"/>
                  <a:gd name="connsiteY2" fmla="*/ 285750 h 571500"/>
                  <a:gd name="connsiteX3" fmla="*/ 285732 w 571464"/>
                  <a:gd name="connsiteY3" fmla="*/ 0 h 571500"/>
                  <a:gd name="connsiteX4" fmla="*/ 571464 w 571464"/>
                  <a:gd name="connsiteY4" fmla="*/ 285750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464" h="571500">
                    <a:moveTo>
                      <a:pt x="571464" y="285750"/>
                    </a:moveTo>
                    <a:cubicBezTo>
                      <a:pt x="571464" y="443565"/>
                      <a:pt x="443538" y="571500"/>
                      <a:pt x="285732" y="571500"/>
                    </a:cubicBezTo>
                    <a:cubicBezTo>
                      <a:pt x="127926" y="571500"/>
                      <a:pt x="0" y="443565"/>
                      <a:pt x="0" y="285750"/>
                    </a:cubicBezTo>
                    <a:cubicBezTo>
                      <a:pt x="0" y="127935"/>
                      <a:pt x="127926" y="0"/>
                      <a:pt x="285732" y="0"/>
                    </a:cubicBezTo>
                    <a:cubicBezTo>
                      <a:pt x="443538" y="0"/>
                      <a:pt x="571464" y="127935"/>
                      <a:pt x="571464" y="285750"/>
                    </a:cubicBezTo>
                    <a:close/>
                  </a:path>
                </a:pathLst>
              </a:custGeom>
              <a:solidFill>
                <a:srgbClr val="2F2F2F"/>
              </a:solidFill>
              <a:ln w="4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C3FFA2B-7537-3BE7-E4F8-4726BC5A78EA}"/>
                  </a:ext>
                </a:extLst>
              </p:cNvPr>
              <p:cNvSpPr/>
              <p:nvPr/>
            </p:nvSpPr>
            <p:spPr>
              <a:xfrm>
                <a:off x="3442385" y="2000250"/>
                <a:ext cx="71433" cy="71437"/>
              </a:xfrm>
              <a:custGeom>
                <a:avLst/>
                <a:gdLst>
                  <a:gd name="connsiteX0" fmla="*/ 71433 w 71433"/>
                  <a:gd name="connsiteY0" fmla="*/ 35719 h 71437"/>
                  <a:gd name="connsiteX1" fmla="*/ 35716 w 71433"/>
                  <a:gd name="connsiteY1" fmla="*/ 71438 h 71437"/>
                  <a:gd name="connsiteX2" fmla="*/ 0 w 71433"/>
                  <a:gd name="connsiteY2" fmla="*/ 35719 h 71437"/>
                  <a:gd name="connsiteX3" fmla="*/ 35716 w 71433"/>
                  <a:gd name="connsiteY3" fmla="*/ 0 h 71437"/>
                  <a:gd name="connsiteX4" fmla="*/ 71433 w 71433"/>
                  <a:gd name="connsiteY4" fmla="*/ 35719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433" h="71437">
                    <a:moveTo>
                      <a:pt x="71433" y="35719"/>
                    </a:moveTo>
                    <a:cubicBezTo>
                      <a:pt x="71433" y="55446"/>
                      <a:pt x="55442" y="71438"/>
                      <a:pt x="35716" y="71438"/>
                    </a:cubicBezTo>
                    <a:cubicBezTo>
                      <a:pt x="15991" y="71438"/>
                      <a:pt x="0" y="55446"/>
                      <a:pt x="0" y="35719"/>
                    </a:cubicBezTo>
                    <a:cubicBezTo>
                      <a:pt x="0" y="15992"/>
                      <a:pt x="15991" y="0"/>
                      <a:pt x="35716" y="0"/>
                    </a:cubicBezTo>
                    <a:cubicBezTo>
                      <a:pt x="55442" y="0"/>
                      <a:pt x="71433" y="15992"/>
                      <a:pt x="71433" y="357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4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923CE38C-2E76-6D47-C6E7-CA3B3F7D285F}"/>
                  </a:ext>
                </a:extLst>
              </p:cNvPr>
              <p:cNvSpPr/>
              <p:nvPr/>
            </p:nvSpPr>
            <p:spPr>
              <a:xfrm>
                <a:off x="3285233" y="1871662"/>
                <a:ext cx="142866" cy="142875"/>
              </a:xfrm>
              <a:custGeom>
                <a:avLst/>
                <a:gdLst>
                  <a:gd name="connsiteX0" fmla="*/ 142866 w 142866"/>
                  <a:gd name="connsiteY0" fmla="*/ 71438 h 142875"/>
                  <a:gd name="connsiteX1" fmla="*/ 71433 w 142866"/>
                  <a:gd name="connsiteY1" fmla="*/ 142875 h 142875"/>
                  <a:gd name="connsiteX2" fmla="*/ 0 w 142866"/>
                  <a:gd name="connsiteY2" fmla="*/ 71438 h 142875"/>
                  <a:gd name="connsiteX3" fmla="*/ 71433 w 142866"/>
                  <a:gd name="connsiteY3" fmla="*/ 0 h 142875"/>
                  <a:gd name="connsiteX4" fmla="*/ 142866 w 142866"/>
                  <a:gd name="connsiteY4" fmla="*/ 71438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66" h="142875">
                    <a:moveTo>
                      <a:pt x="142866" y="71438"/>
                    </a:moveTo>
                    <a:cubicBezTo>
                      <a:pt x="142866" y="110891"/>
                      <a:pt x="110884" y="142875"/>
                      <a:pt x="71433" y="142875"/>
                    </a:cubicBezTo>
                    <a:cubicBezTo>
                      <a:pt x="31982" y="142875"/>
                      <a:pt x="0" y="110891"/>
                      <a:pt x="0" y="71438"/>
                    </a:cubicBezTo>
                    <a:cubicBezTo>
                      <a:pt x="0" y="31984"/>
                      <a:pt x="31982" y="0"/>
                      <a:pt x="71433" y="0"/>
                    </a:cubicBezTo>
                    <a:cubicBezTo>
                      <a:pt x="110884" y="0"/>
                      <a:pt x="142866" y="31984"/>
                      <a:pt x="142866" y="71438"/>
                    </a:cubicBezTo>
                    <a:close/>
                  </a:path>
                </a:pathLst>
              </a:custGeom>
              <a:solidFill>
                <a:srgbClr val="FFFFFF"/>
              </a:solidFill>
              <a:ln w="4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3FF1711-4164-D72E-0BA0-A105F2809B17}"/>
                </a:ext>
              </a:extLst>
            </p:cNvPr>
            <p:cNvSpPr/>
            <p:nvPr/>
          </p:nvSpPr>
          <p:spPr>
            <a:xfrm>
              <a:off x="2299335" y="2530316"/>
              <a:ext cx="857196" cy="185737"/>
            </a:xfrm>
            <a:custGeom>
              <a:avLst/>
              <a:gdLst>
                <a:gd name="connsiteX0" fmla="*/ 0 w 857196"/>
                <a:gd name="connsiteY0" fmla="*/ 0 h 185737"/>
                <a:gd name="connsiteX1" fmla="*/ 857196 w 857196"/>
                <a:gd name="connsiteY1" fmla="*/ 0 h 185737"/>
                <a:gd name="connsiteX2" fmla="*/ 857196 w 857196"/>
                <a:gd name="connsiteY2" fmla="*/ 185738 h 185737"/>
                <a:gd name="connsiteX3" fmla="*/ 0 w 857196"/>
                <a:gd name="connsiteY3" fmla="*/ 185738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196" h="185737">
                  <a:moveTo>
                    <a:pt x="0" y="0"/>
                  </a:moveTo>
                  <a:lnTo>
                    <a:pt x="857196" y="0"/>
                  </a:lnTo>
                  <a:lnTo>
                    <a:pt x="857196" y="185738"/>
                  </a:lnTo>
                  <a:lnTo>
                    <a:pt x="0" y="185738"/>
                  </a:lnTo>
                  <a:close/>
                </a:path>
              </a:pathLst>
            </a:custGeom>
            <a:solidFill>
              <a:srgbClr val="2F2F2F"/>
            </a:solidFill>
            <a:ln w="45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167537E-53D3-87D7-42EB-F9B819CA83D3}"/>
                </a:ext>
              </a:extLst>
            </p:cNvPr>
            <p:cNvSpPr/>
            <p:nvPr/>
          </p:nvSpPr>
          <p:spPr>
            <a:xfrm>
              <a:off x="4070910" y="2530316"/>
              <a:ext cx="285817" cy="185737"/>
            </a:xfrm>
            <a:custGeom>
              <a:avLst/>
              <a:gdLst>
                <a:gd name="connsiteX0" fmla="*/ 0 w 285817"/>
                <a:gd name="connsiteY0" fmla="*/ 0 h 185737"/>
                <a:gd name="connsiteX1" fmla="*/ 285818 w 285817"/>
                <a:gd name="connsiteY1" fmla="*/ 0 h 185737"/>
                <a:gd name="connsiteX2" fmla="*/ 285818 w 285817"/>
                <a:gd name="connsiteY2" fmla="*/ 185738 h 185737"/>
                <a:gd name="connsiteX3" fmla="*/ 0 w 285817"/>
                <a:gd name="connsiteY3" fmla="*/ 185738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817" h="185737">
                  <a:moveTo>
                    <a:pt x="0" y="0"/>
                  </a:moveTo>
                  <a:lnTo>
                    <a:pt x="285818" y="0"/>
                  </a:lnTo>
                  <a:lnTo>
                    <a:pt x="285818" y="185738"/>
                  </a:lnTo>
                  <a:lnTo>
                    <a:pt x="0" y="185738"/>
                  </a:lnTo>
                  <a:close/>
                </a:path>
              </a:pathLst>
            </a:custGeom>
            <a:solidFill>
              <a:srgbClr val="2F2F2F"/>
            </a:solidFill>
            <a:ln w="45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B68E3C5-AD36-6E7F-FC39-E02D35CD7362}"/>
                </a:ext>
              </a:extLst>
            </p:cNvPr>
            <p:cNvSpPr/>
            <p:nvPr/>
          </p:nvSpPr>
          <p:spPr>
            <a:xfrm>
              <a:off x="3728032" y="2530316"/>
              <a:ext cx="285817" cy="185737"/>
            </a:xfrm>
            <a:custGeom>
              <a:avLst/>
              <a:gdLst>
                <a:gd name="connsiteX0" fmla="*/ 0 w 285817"/>
                <a:gd name="connsiteY0" fmla="*/ 0 h 185737"/>
                <a:gd name="connsiteX1" fmla="*/ 285818 w 285817"/>
                <a:gd name="connsiteY1" fmla="*/ 0 h 185737"/>
                <a:gd name="connsiteX2" fmla="*/ 285818 w 285817"/>
                <a:gd name="connsiteY2" fmla="*/ 185738 h 185737"/>
                <a:gd name="connsiteX3" fmla="*/ 0 w 285817"/>
                <a:gd name="connsiteY3" fmla="*/ 185738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817" h="185737">
                  <a:moveTo>
                    <a:pt x="0" y="0"/>
                  </a:moveTo>
                  <a:lnTo>
                    <a:pt x="285818" y="0"/>
                  </a:lnTo>
                  <a:lnTo>
                    <a:pt x="285818" y="185738"/>
                  </a:lnTo>
                  <a:lnTo>
                    <a:pt x="0" y="185738"/>
                  </a:lnTo>
                  <a:close/>
                </a:path>
              </a:pathLst>
            </a:custGeom>
            <a:solidFill>
              <a:srgbClr val="2F2F2F"/>
            </a:solidFill>
            <a:ln w="45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168" name="Freeform: Shape 7167">
              <a:extLst>
                <a:ext uri="{FF2B5EF4-FFF2-40B4-BE49-F238E27FC236}">
                  <a16:creationId xmlns:a16="http://schemas.microsoft.com/office/drawing/2014/main" id="{EE784F69-F6CA-E50B-D34A-61DC55288851}"/>
                </a:ext>
              </a:extLst>
            </p:cNvPr>
            <p:cNvSpPr/>
            <p:nvPr/>
          </p:nvSpPr>
          <p:spPr>
            <a:xfrm>
              <a:off x="3413812" y="842962"/>
              <a:ext cx="57146" cy="557212"/>
            </a:xfrm>
            <a:custGeom>
              <a:avLst/>
              <a:gdLst>
                <a:gd name="connsiteX0" fmla="*/ 28573 w 57146"/>
                <a:gd name="connsiteY0" fmla="*/ 557213 h 557212"/>
                <a:gd name="connsiteX1" fmla="*/ 0 w 57146"/>
                <a:gd name="connsiteY1" fmla="*/ 528638 h 557212"/>
                <a:gd name="connsiteX2" fmla="*/ 0 w 57146"/>
                <a:gd name="connsiteY2" fmla="*/ 28575 h 557212"/>
                <a:gd name="connsiteX3" fmla="*/ 28573 w 57146"/>
                <a:gd name="connsiteY3" fmla="*/ 0 h 557212"/>
                <a:gd name="connsiteX4" fmla="*/ 57146 w 57146"/>
                <a:gd name="connsiteY4" fmla="*/ 28575 h 557212"/>
                <a:gd name="connsiteX5" fmla="*/ 57146 w 57146"/>
                <a:gd name="connsiteY5" fmla="*/ 528638 h 557212"/>
                <a:gd name="connsiteX6" fmla="*/ 28573 w 57146"/>
                <a:gd name="connsiteY6" fmla="*/ 557213 h 5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46" h="557212">
                  <a:moveTo>
                    <a:pt x="28573" y="557213"/>
                  </a:moveTo>
                  <a:cubicBezTo>
                    <a:pt x="12794" y="557213"/>
                    <a:pt x="0" y="544418"/>
                    <a:pt x="0" y="528638"/>
                  </a:cubicBezTo>
                  <a:lnTo>
                    <a:pt x="0" y="28575"/>
                  </a:lnTo>
                  <a:cubicBezTo>
                    <a:pt x="0" y="12794"/>
                    <a:pt x="12794" y="0"/>
                    <a:pt x="28573" y="0"/>
                  </a:cubicBezTo>
                  <a:cubicBezTo>
                    <a:pt x="44353" y="0"/>
                    <a:pt x="57146" y="12794"/>
                    <a:pt x="57146" y="28575"/>
                  </a:cubicBezTo>
                  <a:lnTo>
                    <a:pt x="57146" y="528638"/>
                  </a:lnTo>
                  <a:cubicBezTo>
                    <a:pt x="57146" y="544418"/>
                    <a:pt x="44353" y="557213"/>
                    <a:pt x="28573" y="557213"/>
                  </a:cubicBezTo>
                  <a:close/>
                </a:path>
              </a:pathLst>
            </a:custGeom>
            <a:solidFill>
              <a:schemeClr val="accent4"/>
            </a:solidFill>
            <a:ln w="45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591722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4C5B759-93CB-5B5A-B1D2-2E3C42747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6024" y="2170893"/>
            <a:ext cx="4873752" cy="1709928"/>
          </a:xfrm>
        </p:spPr>
        <p:txBody>
          <a:bodyPr anchor="ctr"/>
          <a:lstStyle/>
          <a:p>
            <a:r>
              <a:rPr lang="en-US" dirty="0">
                <a:latin typeface="Algerian" panose="04020705040A02060702" pitchFamily="82" charset="0"/>
              </a:rPr>
              <a:t>Thank you</a:t>
            </a:r>
          </a:p>
        </p:txBody>
      </p:sp>
      <p:pic>
        <p:nvPicPr>
          <p:cNvPr id="5" name="Picture Placeholder 4" descr="Mother Board">
            <a:extLst>
              <a:ext uri="{FF2B5EF4-FFF2-40B4-BE49-F238E27FC236}">
                <a16:creationId xmlns:a16="http://schemas.microsoft.com/office/drawing/2014/main" id="{953DB374-C9F1-9ECF-B1F1-DE41C7CF41C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8650" r="186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97583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556441"/>
            <a:ext cx="5038344" cy="1709928"/>
          </a:xfrm>
        </p:spPr>
        <p:txBody>
          <a:bodyPr/>
          <a:lstStyle/>
          <a:p>
            <a:r>
              <a:rPr lang="en-US" sz="4800" dirty="0">
                <a:latin typeface="Algerian" panose="04020705040A02060702" pitchFamily="82" charset="0"/>
                <a:sym typeface="DM Sans Medium"/>
              </a:rPr>
              <a:t>Overview</a:t>
            </a:r>
            <a:br>
              <a:rPr lang="en-US" sz="4800" dirty="0">
                <a:sym typeface="DM Sans Medium"/>
              </a:rPr>
            </a:br>
            <a:endParaRPr lang="en-US" sz="4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2772697"/>
            <a:ext cx="5464136" cy="2411951"/>
          </a:xfrm>
        </p:spPr>
        <p:txBody>
          <a:bodyPr/>
          <a:lstStyle/>
          <a:p>
            <a:pPr algn="just"/>
            <a:r>
              <a:rPr lang="en-US" sz="1800" dirty="0">
                <a:latin typeface="Tw Cen MT" panose="020B0602020104020603" pitchFamily="34" charset="0"/>
              </a:rPr>
              <a:t>To develop an environmental monitoring system using Arduino.</a:t>
            </a:r>
          </a:p>
          <a:p>
            <a:pPr marL="340614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w Cen MT" panose="020B0602020104020603" pitchFamily="34" charset="0"/>
              </a:rPr>
              <a:t>This project measures the air quality, temperature, and humidity using sensors.</a:t>
            </a:r>
          </a:p>
          <a:p>
            <a:pPr marL="340614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w Cen MT" panose="020B0602020104020603" pitchFamily="34" charset="0"/>
              </a:rPr>
              <a:t>All the real-time data collected from these sensors gets displayed on the LCD.</a:t>
            </a:r>
          </a:p>
          <a:p>
            <a:pPr marL="340614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w Cen MT" panose="020B0602020104020603" pitchFamily="34" charset="0"/>
              </a:rPr>
              <a:t>There is also an alert system via LED for poor air quality.</a:t>
            </a:r>
          </a:p>
          <a:p>
            <a:pPr marL="340614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9F7A41-08E6-38E8-45B9-E933A8E34488}"/>
              </a:ext>
            </a:extLst>
          </p:cNvPr>
          <p:cNvSpPr txBox="1"/>
          <p:nvPr/>
        </p:nvSpPr>
        <p:spPr>
          <a:xfrm>
            <a:off x="8338931" y="6300528"/>
            <a:ext cx="3148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4EBE8"/>
                </a:solidFill>
              </a:rPr>
              <a:t>Environmental Monitoring System</a:t>
            </a:r>
          </a:p>
        </p:txBody>
      </p:sp>
    </p:spTree>
    <p:extLst>
      <p:ext uri="{BB962C8B-B14F-4D97-AF65-F5344CB8AC3E}">
        <p14:creationId xmlns:p14="http://schemas.microsoft.com/office/powerpoint/2010/main" val="3780002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16E8D-F725-5549-D79B-2197F3311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Algerian" panose="04020705040A02060702" pitchFamily="82" charset="0"/>
              </a:rPr>
              <a:t>COMPONENTS LIST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9ACA2299-62D6-A5A9-257A-C059A2A3D6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8972657"/>
              </p:ext>
            </p:extLst>
          </p:nvPr>
        </p:nvGraphicFramePr>
        <p:xfrm>
          <a:off x="1542553" y="1645920"/>
          <a:ext cx="9175806" cy="4490620"/>
        </p:xfrm>
        <a:graphic>
          <a:graphicData uri="http://schemas.openxmlformats.org/drawingml/2006/table">
            <a:tbl>
              <a:tblPr/>
              <a:tblGrid>
                <a:gridCol w="3058602">
                  <a:extLst>
                    <a:ext uri="{9D8B030D-6E8A-4147-A177-3AD203B41FA5}">
                      <a16:colId xmlns:a16="http://schemas.microsoft.com/office/drawing/2014/main" val="3910610882"/>
                    </a:ext>
                  </a:extLst>
                </a:gridCol>
                <a:gridCol w="3063902">
                  <a:extLst>
                    <a:ext uri="{9D8B030D-6E8A-4147-A177-3AD203B41FA5}">
                      <a16:colId xmlns:a16="http://schemas.microsoft.com/office/drawing/2014/main" val="1506447494"/>
                    </a:ext>
                  </a:extLst>
                </a:gridCol>
                <a:gridCol w="3053302">
                  <a:extLst>
                    <a:ext uri="{9D8B030D-6E8A-4147-A177-3AD203B41FA5}">
                      <a16:colId xmlns:a16="http://schemas.microsoft.com/office/drawing/2014/main" val="2497049791"/>
                    </a:ext>
                  </a:extLst>
                </a:gridCol>
              </a:tblGrid>
              <a:tr h="271678"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w Cen MT" panose="020B0602020104020603" pitchFamily="34" charset="0"/>
                        </a:rPr>
                        <a:t>Component</a:t>
                      </a:r>
                    </a:p>
                  </a:txBody>
                  <a:tcPr marL="65013" marR="65013" marT="32507" marB="3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w Cen MT" panose="020B0602020104020603" pitchFamily="34" charset="0"/>
                        </a:rPr>
                        <a:t>Quantity</a:t>
                      </a:r>
                    </a:p>
                  </a:txBody>
                  <a:tcPr marL="65013" marR="65013" marT="32507" marB="3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w Cen MT" panose="020B0602020104020603" pitchFamily="34" charset="0"/>
                        </a:rPr>
                        <a:t>Description</a:t>
                      </a:r>
                    </a:p>
                  </a:txBody>
                  <a:tcPr marL="65013" marR="65013" marT="32507" marB="3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1055738"/>
                  </a:ext>
                </a:extLst>
              </a:tr>
              <a:tr h="469868"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w Cen MT" panose="020B0602020104020603" pitchFamily="34" charset="0"/>
                        </a:rPr>
                        <a:t>Arduino UNO</a:t>
                      </a:r>
                    </a:p>
                  </a:txBody>
                  <a:tcPr marL="65013" marR="65013" marT="32507" marB="3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w Cen MT" panose="020B0602020104020603" pitchFamily="34" charset="0"/>
                        </a:rPr>
                        <a:t>1</a:t>
                      </a:r>
                    </a:p>
                  </a:txBody>
                  <a:tcPr marL="65013" marR="65013" marT="32507" marB="3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w Cen MT" panose="020B0602020104020603" pitchFamily="34" charset="0"/>
                        </a:rPr>
                        <a:t>Microcontroller board to control the system</a:t>
                      </a:r>
                    </a:p>
                  </a:txBody>
                  <a:tcPr marL="65013" marR="65013" marT="32507" marB="3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0586355"/>
                  </a:ext>
                </a:extLst>
              </a:tr>
              <a:tr h="469868"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w Cen MT" panose="020B0602020104020603" pitchFamily="34" charset="0"/>
                        </a:rPr>
                        <a:t>16x2 LCD Display</a:t>
                      </a:r>
                    </a:p>
                  </a:txBody>
                  <a:tcPr marL="65013" marR="65013" marT="32507" marB="3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w Cen MT" panose="020B0602020104020603" pitchFamily="34" charset="0"/>
                        </a:rPr>
                        <a:t>1</a:t>
                      </a:r>
                    </a:p>
                  </a:txBody>
                  <a:tcPr marL="65013" marR="65013" marT="32507" marB="3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w Cen MT" panose="020B0602020104020603" pitchFamily="34" charset="0"/>
                        </a:rPr>
                        <a:t>Displays temperature, humidity, and air quality</a:t>
                      </a:r>
                    </a:p>
                  </a:txBody>
                  <a:tcPr marL="65013" marR="65013" marT="32507" marB="3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7363820"/>
                  </a:ext>
                </a:extLst>
              </a:tr>
              <a:tr h="476230"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w Cen MT" panose="020B0602020104020603" pitchFamily="34" charset="0"/>
                        </a:rPr>
                        <a:t>Potentiometer (x3)</a:t>
                      </a:r>
                    </a:p>
                  </a:txBody>
                  <a:tcPr marL="65013" marR="65013" marT="32507" marB="3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w Cen MT" panose="020B0602020104020603" pitchFamily="34" charset="0"/>
                        </a:rPr>
                        <a:t>3</a:t>
                      </a:r>
                    </a:p>
                  </a:txBody>
                  <a:tcPr marL="65013" marR="65013" marT="32507" marB="3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w Cen MT" panose="020B0602020104020603" pitchFamily="34" charset="0"/>
                        </a:rPr>
                        <a:t>Used as analog inputs simulating: temperature, humidity, air quality</a:t>
                      </a:r>
                    </a:p>
                  </a:txBody>
                  <a:tcPr marL="65013" marR="65013" marT="32507" marB="3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7567"/>
                  </a:ext>
                </a:extLst>
              </a:tr>
              <a:tr h="47623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w Cen MT" panose="020B0602020104020603" pitchFamily="34" charset="0"/>
                        </a:rPr>
                        <a:t>Temperature sensor (TEMP36)</a:t>
                      </a:r>
                      <a:endParaRPr lang="en-IN" sz="1400" dirty="0">
                        <a:latin typeface="Tw Cen MT" panose="020B0602020104020603" pitchFamily="34" charset="0"/>
                      </a:endParaRPr>
                    </a:p>
                  </a:txBody>
                  <a:tcPr marL="65013" marR="65013" marT="32507" marB="3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w Cen MT" panose="020B0602020104020603" pitchFamily="34" charset="0"/>
                        </a:rPr>
                        <a:t>1</a:t>
                      </a:r>
                    </a:p>
                  </a:txBody>
                  <a:tcPr marL="65013" marR="65013" marT="32507" marB="3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w Cen MT" panose="020B0602020104020603" pitchFamily="34" charset="0"/>
                        </a:rPr>
                        <a:t>Reads ambient temperature (actual sensor, not simulated)</a:t>
                      </a:r>
                    </a:p>
                  </a:txBody>
                  <a:tcPr marL="65013" marR="65013" marT="32507" marB="3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420235"/>
                  </a:ext>
                </a:extLst>
              </a:tr>
              <a:tr h="476230"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w Cen MT" panose="020B0602020104020603" pitchFamily="34" charset="0"/>
                        </a:rPr>
                        <a:t>Resistors (2</a:t>
                      </a:r>
                      <a:r>
                        <a:rPr lang="en-US" sz="1400" dirty="0">
                          <a:latin typeface="Tw Cen MT" panose="020B0602020104020603" pitchFamily="34" charset="0"/>
                        </a:rPr>
                        <a:t>20Ω)</a:t>
                      </a:r>
                      <a:endParaRPr lang="en-IN" sz="1400" dirty="0">
                        <a:latin typeface="Tw Cen MT" panose="020B0602020104020603" pitchFamily="34" charset="0"/>
                      </a:endParaRPr>
                    </a:p>
                  </a:txBody>
                  <a:tcPr marL="65013" marR="65013" marT="32507" marB="3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w Cen MT" panose="020B0602020104020603" pitchFamily="34" charset="0"/>
                        </a:rPr>
                        <a:t>2</a:t>
                      </a:r>
                      <a:endParaRPr lang="en-IN" sz="1400" dirty="0">
                        <a:latin typeface="Tw Cen MT" panose="020B0602020104020603" pitchFamily="34" charset="0"/>
                      </a:endParaRPr>
                    </a:p>
                  </a:txBody>
                  <a:tcPr marL="65013" marR="65013" marT="32507" marB="3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w Cen MT" panose="020B0602020104020603" pitchFamily="34" charset="0"/>
                        </a:rPr>
                        <a:t>One for current limiting in LCD &amp; one for LED</a:t>
                      </a:r>
                    </a:p>
                  </a:txBody>
                  <a:tcPr marL="65013" marR="65013" marT="32507" marB="3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7090795"/>
                  </a:ext>
                </a:extLst>
              </a:tr>
              <a:tr h="469868"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w Cen MT" panose="020B0602020104020603" pitchFamily="34" charset="0"/>
                        </a:rPr>
                        <a:t>Breadboard</a:t>
                      </a:r>
                    </a:p>
                  </a:txBody>
                  <a:tcPr marL="65013" marR="65013" marT="32507" marB="3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w Cen MT" panose="020B0602020104020603" pitchFamily="34" charset="0"/>
                        </a:rPr>
                        <a:t>1</a:t>
                      </a:r>
                    </a:p>
                  </a:txBody>
                  <a:tcPr marL="65013" marR="65013" marT="32507" marB="3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w Cen MT" panose="020B0602020104020603" pitchFamily="34" charset="0"/>
                        </a:rPr>
                        <a:t>For connecting components without soldering</a:t>
                      </a:r>
                    </a:p>
                  </a:txBody>
                  <a:tcPr marL="65013" marR="65013" marT="32507" marB="3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1376341"/>
                  </a:ext>
                </a:extLst>
              </a:tr>
              <a:tr h="469868"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w Cen MT" panose="020B0602020104020603" pitchFamily="34" charset="0"/>
                        </a:rPr>
                        <a:t>Jumper Wires</a:t>
                      </a:r>
                    </a:p>
                  </a:txBody>
                  <a:tcPr marL="65013" marR="65013" marT="32507" marB="3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w Cen MT" panose="020B0602020104020603" pitchFamily="34" charset="0"/>
                        </a:rPr>
                        <a:t>Several</a:t>
                      </a:r>
                    </a:p>
                  </a:txBody>
                  <a:tcPr marL="65013" marR="65013" marT="32507" marB="3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w Cen MT" panose="020B0602020104020603" pitchFamily="34" charset="0"/>
                        </a:rPr>
                        <a:t>For making connections between components</a:t>
                      </a:r>
                    </a:p>
                  </a:txBody>
                  <a:tcPr marL="65013" marR="65013" marT="32507" marB="3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1812336"/>
                  </a:ext>
                </a:extLst>
              </a:tr>
              <a:tr h="476230"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w Cen MT" panose="020B0602020104020603" pitchFamily="34" charset="0"/>
                        </a:rPr>
                        <a:t>LED (Red)</a:t>
                      </a:r>
                    </a:p>
                  </a:txBody>
                  <a:tcPr marL="65013" marR="65013" marT="32507" marB="3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w Cen MT" panose="020B0602020104020603" pitchFamily="34" charset="0"/>
                        </a:rPr>
                        <a:t>1</a:t>
                      </a:r>
                    </a:p>
                  </a:txBody>
                  <a:tcPr marL="65013" marR="65013" marT="32507" marB="3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w Cen MT" panose="020B0602020104020603" pitchFamily="34" charset="0"/>
                        </a:rPr>
                        <a:t>Lights up when air quality is poor (air quality &gt; threshold)</a:t>
                      </a:r>
                    </a:p>
                  </a:txBody>
                  <a:tcPr marL="65013" marR="65013" marT="32507" marB="3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6478400"/>
                  </a:ext>
                </a:extLst>
              </a:tr>
              <a:tr h="271678"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w Cen MT" panose="020B0602020104020603" pitchFamily="34" charset="0"/>
                        </a:rPr>
                        <a:t>USB Cable</a:t>
                      </a:r>
                    </a:p>
                  </a:txBody>
                  <a:tcPr marL="65013" marR="65013" marT="32507" marB="3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w Cen MT" panose="020B0602020104020603" pitchFamily="34" charset="0"/>
                        </a:rPr>
                        <a:t>1</a:t>
                      </a:r>
                    </a:p>
                  </a:txBody>
                  <a:tcPr marL="65013" marR="65013" marT="32507" marB="3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w Cen MT" panose="020B0602020104020603" pitchFamily="34" charset="0"/>
                        </a:rPr>
                        <a:t>To power the Arduino and upload code</a:t>
                      </a:r>
                    </a:p>
                  </a:txBody>
                  <a:tcPr marL="65013" marR="65013" marT="32507" marB="325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633568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C00235-80DB-8E65-4FFA-23DF4C0DE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Environmental Monitoring system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0E4D9-A114-4773-6B3B-37FA10EAB0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37096" y="6400904"/>
            <a:ext cx="640080" cy="246888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613288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8F6DFC-6613-0D99-220A-6068E2049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14" y="596348"/>
            <a:ext cx="3057905" cy="226488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D2A1BD8-E83B-38CC-6023-4C7279FF0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183" y="596348"/>
            <a:ext cx="3399429" cy="2264888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08BAE26-82DB-E0FD-94D9-AC3444B1D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9918" y="596348"/>
            <a:ext cx="2383119" cy="2264888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87052AC6-B072-2295-9D0B-95C5DAED6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647" y="3935785"/>
            <a:ext cx="1775480" cy="177548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57E24DEB-CD59-7963-3AB8-8372B3E1D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016" y="3935785"/>
            <a:ext cx="1775480" cy="177548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630DCE26-FD28-4732-5B72-ED4DAA52B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6629" y="3935785"/>
            <a:ext cx="1775480" cy="177548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E6ED56C-FFE4-7D84-86B8-3067617AD7C5}"/>
              </a:ext>
            </a:extLst>
          </p:cNvPr>
          <p:cNvSpPr txBox="1"/>
          <p:nvPr/>
        </p:nvSpPr>
        <p:spPr>
          <a:xfrm>
            <a:off x="5439819" y="6324293"/>
            <a:ext cx="1358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000" dirty="0"/>
              <a:t>Environmental Monitoring system</a:t>
            </a:r>
          </a:p>
        </p:txBody>
      </p:sp>
      <p:sp>
        <p:nvSpPr>
          <p:cNvPr id="22" name="Slide Number Placeholder 7">
            <a:extLst>
              <a:ext uri="{FF2B5EF4-FFF2-40B4-BE49-F238E27FC236}">
                <a16:creationId xmlns:a16="http://schemas.microsoft.com/office/drawing/2014/main" id="{AA8DA887-CC0E-F747-B0B9-1319A5D82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3" name="Date Placeholder 2">
            <a:extLst>
              <a:ext uri="{FF2B5EF4-FFF2-40B4-BE49-F238E27FC236}">
                <a16:creationId xmlns:a16="http://schemas.microsoft.com/office/drawing/2014/main" id="{E1DA5193-9D77-2F71-0A99-6A9032504D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37096" y="6400904"/>
            <a:ext cx="640080" cy="246888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559354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DB732-6FD3-D0DA-92AF-1D7A68E3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Algerian" panose="04020705040A02060702" pitchFamily="82" charset="0"/>
              </a:rPr>
              <a:t>CIRCUIT DIAGRAM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3322B0EB-0749-E394-7D78-05C325473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36FE9B74-96B4-4C88-49C9-E2D42BDCD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64480" y="6464410"/>
            <a:ext cx="1463040" cy="183382"/>
          </a:xfrm>
        </p:spPr>
        <p:txBody>
          <a:bodyPr/>
          <a:lstStyle/>
          <a:p>
            <a:r>
              <a:rPr lang="en-US" dirty="0"/>
              <a:t>Environmental Monitoring system</a:t>
            </a:r>
          </a:p>
          <a:p>
            <a:endParaRPr lang="en-US" dirty="0"/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8A78422D-0122-1218-F0A5-9EF64D22D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F6BFE0-2CDE-A0CB-9C76-ECBFC0090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458" y="1527048"/>
            <a:ext cx="9140687" cy="465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725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E6552-0D0B-4028-94B9-1F4E5FC01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Algerian" panose="04020705040A02060702" pitchFamily="82" charset="0"/>
              </a:rPr>
              <a:t>SCHEMATIC VIEM</a:t>
            </a:r>
            <a:endParaRPr lang="en-IN" sz="4800" dirty="0">
              <a:latin typeface="Algerian" panose="04020705040A02060702" pitchFamily="8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57283B-91C4-19E7-A930-0CFC9A6BA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6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D4A03B-6F7F-F87F-BA35-D84271B41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Environmental Monitoring System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1D3BD1-C4B9-E877-6A68-0D40A15CD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85CFF3-23D3-E451-4B66-BC3F641F5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904" y="1439186"/>
            <a:ext cx="8714630" cy="485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04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4AD1D-CEDE-8A05-2E2D-8DDCE07C5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237987"/>
            <a:ext cx="4959821" cy="1162762"/>
          </a:xfrm>
        </p:spPr>
        <p:txBody>
          <a:bodyPr/>
          <a:lstStyle/>
          <a:p>
            <a:r>
              <a:rPr lang="en-US" sz="4800" dirty="0">
                <a:latin typeface="Algerian" panose="04020705040A02060702" pitchFamily="82" charset="0"/>
              </a:rPr>
              <a:t>CODE SNIPPET</a:t>
            </a:r>
            <a:endParaRPr lang="en-IN" sz="4800" dirty="0">
              <a:latin typeface="Algerian" panose="04020705040A02060702" pitchFamily="8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2F264-FB18-AB66-40CB-F97BC5A3B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2731D3-4A1B-2E88-17E3-A8617AEDCF1A}"/>
              </a:ext>
            </a:extLst>
          </p:cNvPr>
          <p:cNvSpPr txBox="1"/>
          <p:nvPr/>
        </p:nvSpPr>
        <p:spPr>
          <a:xfrm>
            <a:off x="79513" y="153707"/>
            <a:ext cx="5478449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300" b="1" dirty="0">
                <a:highlight>
                  <a:srgbClr val="FFFF00"/>
                </a:highlight>
                <a:latin typeface="Tw Cen MT" panose="020B0602020104020603" pitchFamily="34" charset="0"/>
              </a:rPr>
              <a:t>LCD &amp; Pin setup</a:t>
            </a:r>
          </a:p>
          <a:p>
            <a:r>
              <a:rPr lang="en-IN" sz="1300" dirty="0">
                <a:latin typeface="Tw Cen MT" panose="020B0602020104020603" pitchFamily="34" charset="0"/>
              </a:rPr>
              <a:t>#include &lt;LiquidCrystal.h&gt;</a:t>
            </a:r>
          </a:p>
          <a:p>
            <a:endParaRPr lang="en-IN" sz="1300" dirty="0">
              <a:latin typeface="Tw Cen MT" panose="020B0602020104020603" pitchFamily="34" charset="0"/>
            </a:endParaRPr>
          </a:p>
          <a:p>
            <a:r>
              <a:rPr lang="en-IN" sz="1300" dirty="0">
                <a:latin typeface="Tw Cen MT" panose="020B0602020104020603" pitchFamily="34" charset="0"/>
              </a:rPr>
              <a:t>// LCD setup: (RS, E, D4, D5, D6, D7)</a:t>
            </a:r>
          </a:p>
          <a:p>
            <a:r>
              <a:rPr lang="en-IN" sz="1300" dirty="0">
                <a:latin typeface="Tw Cen MT" panose="020B0602020104020603" pitchFamily="34" charset="0"/>
              </a:rPr>
              <a:t>LiquidCrystal lcd(12, 11, 5, 4, 3, 2);</a:t>
            </a:r>
          </a:p>
          <a:p>
            <a:endParaRPr lang="en-IN" sz="1300" dirty="0">
              <a:latin typeface="Tw Cen MT" panose="020B0602020104020603" pitchFamily="34" charset="0"/>
            </a:endParaRPr>
          </a:p>
          <a:p>
            <a:r>
              <a:rPr lang="en-IN" sz="1300" dirty="0">
                <a:latin typeface="Tw Cen MT" panose="020B0602020104020603" pitchFamily="34" charset="0"/>
              </a:rPr>
              <a:t>// Pin assignments</a:t>
            </a:r>
          </a:p>
          <a:p>
            <a:r>
              <a:rPr lang="en-IN" sz="1300" dirty="0">
                <a:latin typeface="Tw Cen MT" panose="020B0602020104020603" pitchFamily="34" charset="0"/>
              </a:rPr>
              <a:t>const int tempPin = A2;       // Temperature pot</a:t>
            </a:r>
          </a:p>
          <a:p>
            <a:r>
              <a:rPr lang="en-IN" sz="1300" dirty="0">
                <a:latin typeface="Tw Cen MT" panose="020B0602020104020603" pitchFamily="34" charset="0"/>
              </a:rPr>
              <a:t>const int humidityPin = A1;   // Humidity pot</a:t>
            </a:r>
          </a:p>
          <a:p>
            <a:r>
              <a:rPr lang="en-IN" sz="1300" dirty="0">
                <a:latin typeface="Tw Cen MT" panose="020B0602020104020603" pitchFamily="34" charset="0"/>
              </a:rPr>
              <a:t>const int mq135Pin = A0;      // Air quality pot</a:t>
            </a:r>
          </a:p>
          <a:p>
            <a:r>
              <a:rPr lang="en-IN" sz="1300" dirty="0">
                <a:latin typeface="Tw Cen MT" panose="020B0602020104020603" pitchFamily="34" charset="0"/>
              </a:rPr>
              <a:t>const int ledPin = 8;         // LED pin</a:t>
            </a:r>
          </a:p>
          <a:p>
            <a:endParaRPr lang="en-IN" sz="1300" dirty="0">
              <a:latin typeface="Tw Cen MT" panose="020B0602020104020603" pitchFamily="34" charset="0"/>
            </a:endParaRPr>
          </a:p>
          <a:p>
            <a:r>
              <a:rPr lang="en-IN" sz="1300" b="1" dirty="0">
                <a:highlight>
                  <a:srgbClr val="FFFF00"/>
                </a:highlight>
                <a:latin typeface="Tw Cen MT" panose="020B0602020104020603" pitchFamily="34" charset="0"/>
              </a:rPr>
              <a:t>Setup function</a:t>
            </a:r>
          </a:p>
          <a:p>
            <a:r>
              <a:rPr lang="en-IN" sz="1300" dirty="0">
                <a:latin typeface="Tw Cen MT" panose="020B0602020104020603" pitchFamily="34" charset="0"/>
              </a:rPr>
              <a:t>void setup() {</a:t>
            </a:r>
          </a:p>
          <a:p>
            <a:r>
              <a:rPr lang="en-IN" sz="1300" dirty="0">
                <a:latin typeface="Tw Cen MT" panose="020B0602020104020603" pitchFamily="34" charset="0"/>
              </a:rPr>
              <a:t>  pinMode(ledPin, OUTPUT);    </a:t>
            </a:r>
          </a:p>
          <a:p>
            <a:r>
              <a:rPr lang="en-IN" sz="1300" dirty="0">
                <a:latin typeface="Tw Cen MT" panose="020B0602020104020603" pitchFamily="34" charset="0"/>
              </a:rPr>
              <a:t>  lcd.begin(16, 2);           </a:t>
            </a:r>
          </a:p>
          <a:p>
            <a:r>
              <a:rPr lang="en-IN" sz="1300" dirty="0">
                <a:latin typeface="Tw Cen MT" panose="020B0602020104020603" pitchFamily="34" charset="0"/>
              </a:rPr>
              <a:t>  lcd.print("Hi");</a:t>
            </a:r>
          </a:p>
          <a:p>
            <a:r>
              <a:rPr lang="en-IN" sz="1300" dirty="0">
                <a:latin typeface="Tw Cen MT" panose="020B0602020104020603" pitchFamily="34" charset="0"/>
              </a:rPr>
              <a:t>  delay(2000);</a:t>
            </a:r>
          </a:p>
          <a:p>
            <a:r>
              <a:rPr lang="en-IN" sz="1300" dirty="0">
                <a:latin typeface="Tw Cen MT" panose="020B0602020104020603" pitchFamily="34" charset="0"/>
              </a:rPr>
              <a:t>  Serial.begin(9600);         </a:t>
            </a:r>
          </a:p>
          <a:p>
            <a:r>
              <a:rPr lang="en-IN" sz="1300" dirty="0">
                <a:latin typeface="Tw Cen MT" panose="020B0602020104020603" pitchFamily="34" charset="0"/>
              </a:rPr>
              <a:t>}</a:t>
            </a:r>
          </a:p>
          <a:p>
            <a:endParaRPr lang="en-IN" sz="1300" dirty="0">
              <a:latin typeface="Tw Cen MT" panose="020B0602020104020603" pitchFamily="34" charset="0"/>
            </a:endParaRPr>
          </a:p>
          <a:p>
            <a:r>
              <a:rPr lang="en-IN" sz="1300" b="1" dirty="0">
                <a:highlight>
                  <a:srgbClr val="FFFF00"/>
                </a:highlight>
                <a:latin typeface="Tw Cen MT" panose="020B0602020104020603" pitchFamily="34" charset="0"/>
              </a:rPr>
              <a:t>Loop</a:t>
            </a:r>
          </a:p>
          <a:p>
            <a:r>
              <a:rPr lang="en-IN" sz="1300" dirty="0">
                <a:latin typeface="Tw Cen MT" panose="020B0602020104020603" pitchFamily="34" charset="0"/>
              </a:rPr>
              <a:t>void loop() {</a:t>
            </a:r>
          </a:p>
          <a:p>
            <a:r>
              <a:rPr lang="en-IN" sz="1300" dirty="0">
                <a:latin typeface="Tw Cen MT" panose="020B0602020104020603" pitchFamily="34" charset="0"/>
              </a:rPr>
              <a:t>  // Read values from pots</a:t>
            </a:r>
          </a:p>
          <a:p>
            <a:r>
              <a:rPr lang="en-IN" sz="1300" dirty="0">
                <a:latin typeface="Tw Cen MT" panose="020B0602020104020603" pitchFamily="34" charset="0"/>
              </a:rPr>
              <a:t>  int tempRaw = analogRead(tempPin);        // 0–1023</a:t>
            </a:r>
          </a:p>
          <a:p>
            <a:r>
              <a:rPr lang="en-IN" sz="1300" dirty="0">
                <a:latin typeface="Tw Cen MT" panose="020B0602020104020603" pitchFamily="34" charset="0"/>
              </a:rPr>
              <a:t>  int humidityRaw = analogRead(humidityPin);</a:t>
            </a:r>
          </a:p>
          <a:p>
            <a:r>
              <a:rPr lang="en-IN" sz="1300" dirty="0">
                <a:latin typeface="Tw Cen MT" panose="020B0602020104020603" pitchFamily="34" charset="0"/>
              </a:rPr>
              <a:t>  int airQuality = analogRead(mq135Pin);</a:t>
            </a:r>
          </a:p>
          <a:p>
            <a:endParaRPr lang="en-IN" sz="1300" dirty="0">
              <a:latin typeface="Tw Cen MT" panose="020B0602020104020603" pitchFamily="34" charset="0"/>
            </a:endParaRPr>
          </a:p>
          <a:p>
            <a:r>
              <a:rPr lang="en-IN" sz="1300" dirty="0">
                <a:latin typeface="Tw Cen MT" panose="020B0602020104020603" pitchFamily="34" charset="0"/>
              </a:rPr>
              <a:t>  // Map to human-readable values</a:t>
            </a:r>
          </a:p>
          <a:p>
            <a:r>
              <a:rPr lang="en-IN" sz="1300" dirty="0">
                <a:latin typeface="Tw Cen MT" panose="020B0602020104020603" pitchFamily="34" charset="0"/>
              </a:rPr>
              <a:t>  int temp = map(tempRaw, 0, 1023, 20, 40);         // 20–40°C</a:t>
            </a:r>
          </a:p>
          <a:p>
            <a:r>
              <a:rPr lang="en-IN" sz="1300" dirty="0">
                <a:latin typeface="Tw Cen MT" panose="020B0602020104020603" pitchFamily="34" charset="0"/>
              </a:rPr>
              <a:t>  int humidity = map(humidityRaw, 0, 1023, 30, 90); // 30–90%</a:t>
            </a:r>
          </a:p>
          <a:p>
            <a:endParaRPr lang="en-IN" sz="1300" dirty="0"/>
          </a:p>
        </p:txBody>
      </p:sp>
    </p:spTree>
    <p:extLst>
      <p:ext uri="{BB962C8B-B14F-4D97-AF65-F5344CB8AC3E}">
        <p14:creationId xmlns:p14="http://schemas.microsoft.com/office/powerpoint/2010/main" val="58501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0CAC6-3968-4D63-A855-09547BB06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Algerian" panose="04020705040A02060702" pitchFamily="82" charset="0"/>
              </a:rPr>
              <a:t>ARDUINO CODE OVERVIEW</a:t>
            </a:r>
            <a:r>
              <a:rPr lang="en-US" dirty="0"/>
              <a:t>​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9AC71-9ED4-FA59-D386-5BD9C585DC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Pin Setup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F0E5B-65CB-787C-C52A-2038EEA0981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w Cen MT" panose="020B0602020104020603" pitchFamily="34" charset="0"/>
              </a:rPr>
              <a:t>LCD is connected to 6 digital pins.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w Cen MT" panose="020B0602020104020603" pitchFamily="34" charset="0"/>
              </a:rPr>
              <a:t>Air quality sensor (MQ135) → A0.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w Cen MT" panose="020B0602020104020603" pitchFamily="34" charset="0"/>
              </a:rPr>
              <a:t>Temperature sensor (LM35) → A1.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w Cen MT" panose="020B0602020104020603" pitchFamily="34" charset="0"/>
              </a:rPr>
              <a:t>LED → Digital pin 8.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w Cen MT" panose="020B0602020104020603" pitchFamily="34" charset="0"/>
              </a:rPr>
              <a:t>Potentiometer → controls LCD brightness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CADAC-D2BA-2781-21DF-E36A2D898F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What the Code Does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50929C-496C-419D-93BC-D4ABBE462EF5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w Cen MT" panose="020B0602020104020603" pitchFamily="34" charset="0"/>
              </a:rPr>
              <a:t>Reads temperature from the sensor.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w Cen MT" panose="020B0602020104020603" pitchFamily="34" charset="0"/>
              </a:rPr>
              <a:t>Reads air quality from MQ135.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w Cen MT" panose="020B0602020104020603" pitchFamily="34" charset="0"/>
              </a:rPr>
              <a:t>Shows both values on the LCD.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w Cen MT" panose="020B0602020104020603" pitchFamily="34" charset="0"/>
              </a:rPr>
              <a:t>Turns on LED if the air quality is bad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688B1D-28C5-C399-CA01-21BE7C5F1E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b="1" dirty="0">
                <a:latin typeface="Tw Cen MT" panose="020B0602020104020603" pitchFamily="34" charset="0"/>
              </a:rPr>
              <a:t>Final Output</a:t>
            </a:r>
            <a:r>
              <a:rPr lang="en-US" dirty="0"/>
              <a:t>​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C5E498-99B3-E3F4-A9B8-F11B4B9B0F27}"/>
              </a:ext>
            </a:extLst>
          </p:cNvPr>
          <p:cNvSpPr>
            <a:spLocks noGrp="1"/>
          </p:cNvSpPr>
          <p:nvPr>
            <p:ph sz="half" idx="2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w Cen MT" panose="020B0602020104020603" pitchFamily="34" charset="0"/>
              </a:rPr>
              <a:t>Temperature + air quality on the LCD.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w Cen MT" panose="020B0602020104020603" pitchFamily="34" charset="0"/>
              </a:rPr>
              <a:t>LED turns ON when pollution is detected.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w Cen MT" panose="020B0602020104020603" pitchFamily="34" charset="0"/>
              </a:rPr>
              <a:t>The library used is </a:t>
            </a:r>
            <a:r>
              <a:rPr lang="en-US" b="1" dirty="0">
                <a:highlight>
                  <a:srgbClr val="FFFF00"/>
                </a:highlight>
                <a:latin typeface="Tw Cen MT" panose="020B0602020104020603" pitchFamily="34" charset="0"/>
              </a:rPr>
              <a:t>LiquidCrystal</a:t>
            </a:r>
            <a:r>
              <a:rPr lang="en-US" dirty="0">
                <a:latin typeface="Tw Cen MT" panose="020B0602020104020603" pitchFamily="34" charset="0"/>
              </a:rPr>
              <a:t> to control the LCD screen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25633612-F774-0CAE-9E5C-D01184B43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C2B4FE06-34C7-A80C-5DBE-4F5168C9E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Environmental Monitoring System</a:t>
            </a:r>
          </a:p>
        </p:txBody>
      </p: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E227DBC0-C280-AC5C-C7A8-FF8D56C9D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3095245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03E16-ACA9-FD04-7DF1-327851B5B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Algerian" panose="04020705040A02060702" pitchFamily="82" charset="0"/>
              </a:rPr>
              <a:t>WORKING PRINCIPLE</a:t>
            </a:r>
            <a:endParaRPr lang="en-IN" sz="4800" dirty="0">
              <a:latin typeface="Algerian" panose="04020705040A02060702" pitchFamily="8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66C46-8AF3-26BE-1BD6-11F23BC4B7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w Cen MT" panose="020B0602020104020603" pitchFamily="34" charset="0"/>
              </a:rPr>
              <a:t>The potentiometers simulate the real sensors</a:t>
            </a:r>
            <a:endParaRPr lang="en-IN" dirty="0">
              <a:latin typeface="Tw Cen MT" panose="020B06020201040206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9BFF68-9AA9-EF19-7FC2-81B533D335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Tw Cen MT" panose="020B0602020104020603" pitchFamily="34" charset="0"/>
              </a:rPr>
              <a:t>LCD displays these values line by line</a:t>
            </a:r>
            <a:endParaRPr lang="en-IN" dirty="0">
              <a:latin typeface="Tw Cen MT" panose="020B06020201040206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BC9163-261F-DF45-97F5-D59B78C2DC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latin typeface="Tw Cen MT" panose="020B0602020104020603" pitchFamily="34" charset="0"/>
              </a:rPr>
              <a:t>Values also printed in Serial Monitor</a:t>
            </a:r>
            <a:endParaRPr lang="en-IN" dirty="0">
              <a:latin typeface="Tw Cen MT" panose="020B06020201040206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119429-D05E-1CB0-CE72-52018EFB3B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Tw Cen MT" panose="020B0602020104020603" pitchFamily="34" charset="0"/>
              </a:rPr>
              <a:t>The values are mapped to temp(20-40°C),humidity(30-90%)</a:t>
            </a:r>
            <a:endParaRPr lang="en-IN" dirty="0">
              <a:latin typeface="Tw Cen MT" panose="020B06020201040206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93C2C6-0D1A-D403-EB2F-264A19F88C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w Cen MT" panose="020B0602020104020603" pitchFamily="34" charset="0"/>
              </a:rPr>
              <a:t>If air quality &gt; 300 then LED turns ON</a:t>
            </a:r>
            <a:endParaRPr lang="en-IN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437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purl.org/dc/terms/"/>
    <ds:schemaRef ds:uri="http://schemas.microsoft.com/office/infopath/2007/PartnerControls"/>
    <ds:schemaRef ds:uri="71af3243-3dd4-4a8d-8c0d-dd76da1f02a5"/>
    <ds:schemaRef ds:uri="http://www.w3.org/XML/1998/namespace"/>
    <ds:schemaRef ds:uri="http://schemas.microsoft.com/sharepoint/v3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230e9df3-be65-4c73-a93b-d1236ebd677e"/>
    <ds:schemaRef ds:uri="16c05727-aa75-4e4a-9b5f-8a80a1165891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{57645170-CFCC-4566-820D-F20531D35284}tf11429527_win32</Template>
  <TotalTime>761</TotalTime>
  <Words>727</Words>
  <Application>Microsoft Office PowerPoint</Application>
  <PresentationFormat>Widescreen</PresentationFormat>
  <Paragraphs>148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Algerian</vt:lpstr>
      <vt:lpstr>Arial</vt:lpstr>
      <vt:lpstr>Calibri</vt:lpstr>
      <vt:lpstr>Century Gothic</vt:lpstr>
      <vt:lpstr>DM Sans Medium</vt:lpstr>
      <vt:lpstr>Karla</vt:lpstr>
      <vt:lpstr>Tw Cen MT</vt:lpstr>
      <vt:lpstr>Univers Condensed Light</vt:lpstr>
      <vt:lpstr>Wingdings</vt:lpstr>
      <vt:lpstr>Office Theme</vt:lpstr>
      <vt:lpstr>ENVIRONMENTAL MONITORING SYSTEM</vt:lpstr>
      <vt:lpstr>Overview </vt:lpstr>
      <vt:lpstr>COMPONENTS LIST</vt:lpstr>
      <vt:lpstr>PowerPoint Presentation</vt:lpstr>
      <vt:lpstr>CIRCUIT DIAGRAM</vt:lpstr>
      <vt:lpstr>SCHEMATIC VIEM</vt:lpstr>
      <vt:lpstr>CODE SNIPPET</vt:lpstr>
      <vt:lpstr>ARDUINO CODE OVERVIEW​</vt:lpstr>
      <vt:lpstr>WORKING PRINCIPLE</vt:lpstr>
      <vt:lpstr>OUTPUT:AFTER SIMULATION</vt:lpstr>
      <vt:lpstr>AFTER SIMULATION</vt:lpstr>
      <vt:lpstr>Applications</vt:lpstr>
      <vt:lpstr>Limitations &amp; future enhancements</vt:lpstr>
      <vt:lpstr>conclusion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Srishty Sharma</dc:creator>
  <cp:lastModifiedBy>Srishty Sharma</cp:lastModifiedBy>
  <cp:revision>2</cp:revision>
  <dcterms:created xsi:type="dcterms:W3CDTF">2025-07-30T13:20:52Z</dcterms:created>
  <dcterms:modified xsi:type="dcterms:W3CDTF">2025-07-31T14:47:08Z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